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diagrams/layout2.xml" ContentType="application/vnd.openxmlformats-officedocument.drawingml.diagramLayout+xml"/>
  <Override PartName="/ppt/diagrams/quickStyle2.xml" ContentType="application/vnd.openxmlformats-officedocument.drawingml.diagramStyle+xml"/>
  <Override PartName="/ppt/theme/theme1.xml" ContentType="application/vnd.openxmlformats-officedocument.theme+xml"/>
  <Override PartName="/ppt/diagrams/colors2.xml" ContentType="application/vnd.openxmlformats-officedocument.drawingml.diagramColors+xml"/>
  <Override PartName="/ppt/theme/theme2.xml" ContentType="application/vnd.openxmlformats-officedocument.theme+xml"/>
  <Override PartName="/ppt/diagrams/drawing2.xml" ContentType="application/vnd.ms-office.drawingml.diagramDrawing+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1.xml" ContentType="application/vnd.openxmlformats-officedocument.drawingml.diagramLayou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1"/>
  </p:notesMasterIdLst>
  <p:sldIdLst>
    <p:sldId id="256" r:id="rId2"/>
    <p:sldId id="274" r:id="rId3"/>
    <p:sldId id="258" r:id="rId4"/>
    <p:sldId id="275" r:id="rId5"/>
    <p:sldId id="277" r:id="rId6"/>
    <p:sldId id="266" r:id="rId7"/>
    <p:sldId id="279" r:id="rId8"/>
    <p:sldId id="280" r:id="rId9"/>
    <p:sldId id="281" r:id="rId10"/>
    <p:sldId id="276" r:id="rId11"/>
    <p:sldId id="284" r:id="rId12"/>
    <p:sldId id="282" r:id="rId13"/>
    <p:sldId id="285" r:id="rId14"/>
    <p:sldId id="287" r:id="rId15"/>
    <p:sldId id="286" r:id="rId16"/>
    <p:sldId id="288" r:id="rId17"/>
    <p:sldId id="283" r:id="rId18"/>
    <p:sldId id="278" r:id="rId19"/>
    <p:sldId id="260" r:id="rId20"/>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enik Agnieszka" initials="PA" lastIdx="1" clrIdx="0">
    <p:extLst>
      <p:ext uri="{19B8F6BF-5375-455C-9EA6-DF929625EA0E}">
        <p15:presenceInfo xmlns:p15="http://schemas.microsoft.com/office/powerpoint/2012/main" userId="S::Agnieszka.Palenik@mfipr.gov.pl::6a0c958d-6557-4bbd-8aa6-03360055b1e8" providerId="AD"/>
      </p:ext>
    </p:extLst>
  </p:cmAuthor>
  <p:cmAuthor id="2" name="Bogumiła Pieczychlebek" initials="BP" lastIdx="1" clrIdx="1">
    <p:extLst>
      <p:ext uri="{19B8F6BF-5375-455C-9EA6-DF929625EA0E}">
        <p15:presenceInfo xmlns:p15="http://schemas.microsoft.com/office/powerpoint/2012/main" userId="S::bogumila.pieczychlebek@pracownik.kpswjg.pl::b38d4245-e3eb-44b6-9fe5-d0b1a0046a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howGuides="1">
      <p:cViewPr varScale="1">
        <p:scale>
          <a:sx n="71" d="100"/>
          <a:sy n="71" d="100"/>
        </p:scale>
        <p:origin x="1469" y="53"/>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openxmlformats.org/officeDocument/2006/relationships/customXml" Target="../customXml/item1.xml"/></Relationships>
</file>

<file path=ppt/diagrams/_rels/data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63062F-1671-4189-AEEA-CC752E4F697F}"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8762C4FC-B6FB-4580-BD34-A427CFE00634}">
      <dgm:prSet custT="1"/>
      <dgm:spPr/>
      <dgm:t>
        <a:bodyPr/>
        <a:lstStyle/>
        <a:p>
          <a:r>
            <a:rPr lang="pl-PL" sz="1800" dirty="0">
              <a:latin typeface="Open Sans" panose="020B0606030504020204" pitchFamily="34" charset="0"/>
              <a:ea typeface="Open Sans" panose="020B0606030504020204" pitchFamily="34" charset="0"/>
              <a:cs typeface="Open Sans" panose="020B0606030504020204" pitchFamily="34" charset="0"/>
            </a:rPr>
            <a:t>Pracownicy instytucji powinni otrzymywać informacje w pierwszej kolejności (jeżeli jest to możliwe) lub równolegle z informacjami wysyłanymi do mediów.</a:t>
          </a:r>
          <a:br>
            <a:rPr lang="pl-PL" sz="1800" dirty="0">
              <a:latin typeface="Open Sans" panose="020B0606030504020204" pitchFamily="34" charset="0"/>
              <a:ea typeface="Open Sans" panose="020B0606030504020204" pitchFamily="34" charset="0"/>
              <a:cs typeface="Open Sans" panose="020B0606030504020204" pitchFamily="34" charset="0"/>
            </a:rPr>
          </a:br>
          <a:r>
            <a:rPr lang="pl-PL" sz="1800" dirty="0">
              <a:latin typeface="Open Sans" panose="020B0606030504020204" pitchFamily="34" charset="0"/>
              <a:ea typeface="Open Sans" panose="020B0606030504020204" pitchFamily="34" charset="0"/>
              <a:cs typeface="Open Sans" panose="020B0606030504020204" pitchFamily="34" charset="0"/>
            </a:rPr>
            <a:t> </a:t>
          </a:r>
          <a:endParaRPr lang="en-US" sz="1800" dirty="0">
            <a:latin typeface="Open Sans" panose="020B0606030504020204" pitchFamily="34" charset="0"/>
            <a:ea typeface="Open Sans" panose="020B0606030504020204" pitchFamily="34" charset="0"/>
            <a:cs typeface="Open Sans" panose="020B0606030504020204" pitchFamily="34" charset="0"/>
          </a:endParaRPr>
        </a:p>
      </dgm:t>
    </dgm:pt>
    <dgm:pt modelId="{200DBE31-4F51-4A5A-9062-95FDC4D65733}" type="parTrans" cxnId="{D347DB20-80ED-4DF9-A7E3-C18A0DBDF71B}">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D9C0EF57-A7F4-4172-B841-6EB5BAF1B798}" type="sibTrans" cxnId="{D347DB20-80ED-4DF9-A7E3-C18A0DBDF71B}">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7F008915-4D9E-49F8-BD59-6A430E3A6EB7}">
      <dgm:prSet custT="1"/>
      <dgm:spPr/>
      <dgm:t>
        <a:bodyPr/>
        <a:lstStyle/>
        <a:p>
          <a:r>
            <a:rPr lang="pl-PL" sz="1800">
              <a:latin typeface="Open Sans" panose="020B0606030504020204" pitchFamily="34" charset="0"/>
              <a:ea typeface="Open Sans" panose="020B0606030504020204" pitchFamily="34" charset="0"/>
              <a:cs typeface="Open Sans" panose="020B0606030504020204" pitchFamily="34" charset="0"/>
            </a:rPr>
            <a:t>Trzeba wypracować wewnętrzne procedury informowania (obieg informacji). </a:t>
          </a:r>
          <a:endParaRPr lang="en-US" sz="1800">
            <a:latin typeface="Open Sans" panose="020B0606030504020204" pitchFamily="34" charset="0"/>
            <a:ea typeface="Open Sans" panose="020B0606030504020204" pitchFamily="34" charset="0"/>
            <a:cs typeface="Open Sans" panose="020B0606030504020204" pitchFamily="34" charset="0"/>
          </a:endParaRPr>
        </a:p>
      </dgm:t>
    </dgm:pt>
    <dgm:pt modelId="{D188DEC3-30D1-47D1-BD11-646E9DAFE9A1}" type="parTrans" cxnId="{D4EABE73-3210-4FCE-829F-38B001CAA069}">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AB7E1918-0D6D-4F41-8492-99F789CCF54C}" type="sibTrans" cxnId="{D4EABE73-3210-4FCE-829F-38B001CAA069}">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47C39A4F-FF3D-4F1A-815D-94898E395F25}">
      <dgm:prSet custT="1"/>
      <dgm:spPr/>
      <dgm:t>
        <a:bodyPr/>
        <a:lstStyle/>
        <a:p>
          <a:r>
            <a:rPr lang="pl-PL" sz="1800">
              <a:latin typeface="Open Sans" panose="020B0606030504020204" pitchFamily="34" charset="0"/>
              <a:ea typeface="Open Sans" panose="020B0606030504020204" pitchFamily="34" charset="0"/>
              <a:cs typeface="Open Sans" panose="020B0606030504020204" pitchFamily="34" charset="0"/>
            </a:rPr>
            <a:t>Narzędzia stosowane w komunikacji wewnętrznej są różnorodne. Ich wybór zależy od wielkości instytucji oraz jej specyfiki. </a:t>
          </a:r>
          <a:endParaRPr lang="en-US" sz="1800">
            <a:latin typeface="Open Sans" panose="020B0606030504020204" pitchFamily="34" charset="0"/>
            <a:ea typeface="Open Sans" panose="020B0606030504020204" pitchFamily="34" charset="0"/>
            <a:cs typeface="Open Sans" panose="020B0606030504020204" pitchFamily="34" charset="0"/>
          </a:endParaRPr>
        </a:p>
      </dgm:t>
    </dgm:pt>
    <dgm:pt modelId="{1DD9BFEE-5246-45C5-8CE4-9F9C29E3D2B4}" type="parTrans" cxnId="{6882C189-87C9-49AF-B8DB-C5101DF4E682}">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FD930A56-6DD4-4716-9866-3C52510A1790}" type="sibTrans" cxnId="{6882C189-87C9-49AF-B8DB-C5101DF4E682}">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7CC49373-930C-4692-AE47-9C2F321BC204}" type="pres">
      <dgm:prSet presAssocID="{E263062F-1671-4189-AEEA-CC752E4F697F}" presName="root" presStyleCnt="0">
        <dgm:presLayoutVars>
          <dgm:dir/>
          <dgm:resizeHandles val="exact"/>
        </dgm:presLayoutVars>
      </dgm:prSet>
      <dgm:spPr/>
    </dgm:pt>
    <dgm:pt modelId="{AB654EF0-4C9C-4E29-B3C2-DB38F074688E}" type="pres">
      <dgm:prSet presAssocID="{8762C4FC-B6FB-4580-BD34-A427CFE00634}" presName="compNode" presStyleCnt="0"/>
      <dgm:spPr/>
    </dgm:pt>
    <dgm:pt modelId="{F5F2D912-C421-41C9-A31C-4250D83A35C4}" type="pres">
      <dgm:prSet presAssocID="{8762C4FC-B6FB-4580-BD34-A427CFE00634}" presName="bgRect" presStyleLbl="bgShp" presStyleIdx="0" presStyleCnt="3"/>
      <dgm:spPr/>
    </dgm:pt>
    <dgm:pt modelId="{0D7321AD-549F-4F11-9083-D1F3B7D5D053}" type="pres">
      <dgm:prSet presAssocID="{8762C4FC-B6FB-4580-BD34-A427CFE0063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rwer"/>
        </a:ext>
      </dgm:extLst>
    </dgm:pt>
    <dgm:pt modelId="{81F1397B-1B21-40A2-86C4-DE6F3533E11A}" type="pres">
      <dgm:prSet presAssocID="{8762C4FC-B6FB-4580-BD34-A427CFE00634}" presName="spaceRect" presStyleCnt="0"/>
      <dgm:spPr/>
    </dgm:pt>
    <dgm:pt modelId="{AF8EE6C5-E451-4313-B193-6C069C956220}" type="pres">
      <dgm:prSet presAssocID="{8762C4FC-B6FB-4580-BD34-A427CFE00634}" presName="parTx" presStyleLbl="revTx" presStyleIdx="0" presStyleCnt="3">
        <dgm:presLayoutVars>
          <dgm:chMax val="0"/>
          <dgm:chPref val="0"/>
        </dgm:presLayoutVars>
      </dgm:prSet>
      <dgm:spPr/>
    </dgm:pt>
    <dgm:pt modelId="{A3BE02C3-78A3-4964-ACA4-E66E1F310BE5}" type="pres">
      <dgm:prSet presAssocID="{D9C0EF57-A7F4-4172-B841-6EB5BAF1B798}" presName="sibTrans" presStyleCnt="0"/>
      <dgm:spPr/>
    </dgm:pt>
    <dgm:pt modelId="{F4FE6F13-2009-4D45-A41B-0B93E5E484D4}" type="pres">
      <dgm:prSet presAssocID="{7F008915-4D9E-49F8-BD59-6A430E3A6EB7}" presName="compNode" presStyleCnt="0"/>
      <dgm:spPr/>
    </dgm:pt>
    <dgm:pt modelId="{01FA22CD-86AC-4E72-A897-EF1957219DA7}" type="pres">
      <dgm:prSet presAssocID="{7F008915-4D9E-49F8-BD59-6A430E3A6EB7}" presName="bgRect" presStyleLbl="bgShp" presStyleIdx="1" presStyleCnt="3"/>
      <dgm:spPr/>
    </dgm:pt>
    <dgm:pt modelId="{B3A2930F-D5BB-4C8A-ADE6-E25BEBF39A4A}" type="pres">
      <dgm:prSet presAssocID="{7F008915-4D9E-49F8-BD59-6A430E3A6EB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etwork Diagram"/>
        </a:ext>
      </dgm:extLst>
    </dgm:pt>
    <dgm:pt modelId="{579FB579-16B6-4CCA-AA9D-E2E4849B9B30}" type="pres">
      <dgm:prSet presAssocID="{7F008915-4D9E-49F8-BD59-6A430E3A6EB7}" presName="spaceRect" presStyleCnt="0"/>
      <dgm:spPr/>
    </dgm:pt>
    <dgm:pt modelId="{CB7DB3D1-EAE6-40AC-8320-E861B89994D4}" type="pres">
      <dgm:prSet presAssocID="{7F008915-4D9E-49F8-BD59-6A430E3A6EB7}" presName="parTx" presStyleLbl="revTx" presStyleIdx="1" presStyleCnt="3">
        <dgm:presLayoutVars>
          <dgm:chMax val="0"/>
          <dgm:chPref val="0"/>
        </dgm:presLayoutVars>
      </dgm:prSet>
      <dgm:spPr/>
    </dgm:pt>
    <dgm:pt modelId="{B7B491E4-8DA9-4A87-923A-D1D1115C016F}" type="pres">
      <dgm:prSet presAssocID="{AB7E1918-0D6D-4F41-8492-99F789CCF54C}" presName="sibTrans" presStyleCnt="0"/>
      <dgm:spPr/>
    </dgm:pt>
    <dgm:pt modelId="{9E9BBBF2-D351-43B0-9C1E-4A7CBDF05FBE}" type="pres">
      <dgm:prSet presAssocID="{47C39A4F-FF3D-4F1A-815D-94898E395F25}" presName="compNode" presStyleCnt="0"/>
      <dgm:spPr/>
    </dgm:pt>
    <dgm:pt modelId="{178BF241-F15F-4D61-B59F-1DF2AAAE2785}" type="pres">
      <dgm:prSet presAssocID="{47C39A4F-FF3D-4F1A-815D-94898E395F25}" presName="bgRect" presStyleLbl="bgShp" presStyleIdx="2" presStyleCnt="3"/>
      <dgm:spPr/>
    </dgm:pt>
    <dgm:pt modelId="{C6DA922A-CB04-4D9D-BF20-1F6AAFA8018D}" type="pres">
      <dgm:prSet presAssocID="{47C39A4F-FF3D-4F1A-815D-94898E395F2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ytania"/>
        </a:ext>
      </dgm:extLst>
    </dgm:pt>
    <dgm:pt modelId="{7A64F33E-9110-4D34-BF6D-2ED608F355AC}" type="pres">
      <dgm:prSet presAssocID="{47C39A4F-FF3D-4F1A-815D-94898E395F25}" presName="spaceRect" presStyleCnt="0"/>
      <dgm:spPr/>
    </dgm:pt>
    <dgm:pt modelId="{5C461DA6-AF06-43D8-9267-EDBB94FB87FF}" type="pres">
      <dgm:prSet presAssocID="{47C39A4F-FF3D-4F1A-815D-94898E395F25}" presName="parTx" presStyleLbl="revTx" presStyleIdx="2" presStyleCnt="3">
        <dgm:presLayoutVars>
          <dgm:chMax val="0"/>
          <dgm:chPref val="0"/>
        </dgm:presLayoutVars>
      </dgm:prSet>
      <dgm:spPr/>
    </dgm:pt>
  </dgm:ptLst>
  <dgm:cxnLst>
    <dgm:cxn modelId="{D347DB20-80ED-4DF9-A7E3-C18A0DBDF71B}" srcId="{E263062F-1671-4189-AEEA-CC752E4F697F}" destId="{8762C4FC-B6FB-4580-BD34-A427CFE00634}" srcOrd="0" destOrd="0" parTransId="{200DBE31-4F51-4A5A-9062-95FDC4D65733}" sibTransId="{D9C0EF57-A7F4-4172-B841-6EB5BAF1B798}"/>
    <dgm:cxn modelId="{717AC84F-C9F5-4FA1-9300-CB204E6EE78B}" type="presOf" srcId="{E263062F-1671-4189-AEEA-CC752E4F697F}" destId="{7CC49373-930C-4692-AE47-9C2F321BC204}" srcOrd="0" destOrd="0" presId="urn:microsoft.com/office/officeart/2018/2/layout/IconVerticalSolidList"/>
    <dgm:cxn modelId="{D4EABE73-3210-4FCE-829F-38B001CAA069}" srcId="{E263062F-1671-4189-AEEA-CC752E4F697F}" destId="{7F008915-4D9E-49F8-BD59-6A430E3A6EB7}" srcOrd="1" destOrd="0" parTransId="{D188DEC3-30D1-47D1-BD11-646E9DAFE9A1}" sibTransId="{AB7E1918-0D6D-4F41-8492-99F789CCF54C}"/>
    <dgm:cxn modelId="{763E1254-D3FD-4F40-9C8C-FC1C3AF7FD56}" type="presOf" srcId="{8762C4FC-B6FB-4580-BD34-A427CFE00634}" destId="{AF8EE6C5-E451-4313-B193-6C069C956220}" srcOrd="0" destOrd="0" presId="urn:microsoft.com/office/officeart/2018/2/layout/IconVerticalSolidList"/>
    <dgm:cxn modelId="{6882C189-87C9-49AF-B8DB-C5101DF4E682}" srcId="{E263062F-1671-4189-AEEA-CC752E4F697F}" destId="{47C39A4F-FF3D-4F1A-815D-94898E395F25}" srcOrd="2" destOrd="0" parTransId="{1DD9BFEE-5246-45C5-8CE4-9F9C29E3D2B4}" sibTransId="{FD930A56-6DD4-4716-9866-3C52510A1790}"/>
    <dgm:cxn modelId="{D00E6DD2-97B0-4CD2-9754-DFE467F2A7DB}" type="presOf" srcId="{47C39A4F-FF3D-4F1A-815D-94898E395F25}" destId="{5C461DA6-AF06-43D8-9267-EDBB94FB87FF}" srcOrd="0" destOrd="0" presId="urn:microsoft.com/office/officeart/2018/2/layout/IconVerticalSolidList"/>
    <dgm:cxn modelId="{1A14E0E3-2525-40AB-8A42-E5932E9C2A93}" type="presOf" srcId="{7F008915-4D9E-49F8-BD59-6A430E3A6EB7}" destId="{CB7DB3D1-EAE6-40AC-8320-E861B89994D4}" srcOrd="0" destOrd="0" presId="urn:microsoft.com/office/officeart/2018/2/layout/IconVerticalSolidList"/>
    <dgm:cxn modelId="{5F38BDB1-C9F0-451A-9835-F35AAAED17B6}" type="presParOf" srcId="{7CC49373-930C-4692-AE47-9C2F321BC204}" destId="{AB654EF0-4C9C-4E29-B3C2-DB38F074688E}" srcOrd="0" destOrd="0" presId="urn:microsoft.com/office/officeart/2018/2/layout/IconVerticalSolidList"/>
    <dgm:cxn modelId="{1ECBBAA1-EAD2-49FE-A29C-2C53F0B076B4}" type="presParOf" srcId="{AB654EF0-4C9C-4E29-B3C2-DB38F074688E}" destId="{F5F2D912-C421-41C9-A31C-4250D83A35C4}" srcOrd="0" destOrd="0" presId="urn:microsoft.com/office/officeart/2018/2/layout/IconVerticalSolidList"/>
    <dgm:cxn modelId="{DAAD30E2-B92D-4579-8D29-5F5B8D734409}" type="presParOf" srcId="{AB654EF0-4C9C-4E29-B3C2-DB38F074688E}" destId="{0D7321AD-549F-4F11-9083-D1F3B7D5D053}" srcOrd="1" destOrd="0" presId="urn:microsoft.com/office/officeart/2018/2/layout/IconVerticalSolidList"/>
    <dgm:cxn modelId="{5D0D3C8B-10E1-4960-9ACA-F38C980C310B}" type="presParOf" srcId="{AB654EF0-4C9C-4E29-B3C2-DB38F074688E}" destId="{81F1397B-1B21-40A2-86C4-DE6F3533E11A}" srcOrd="2" destOrd="0" presId="urn:microsoft.com/office/officeart/2018/2/layout/IconVerticalSolidList"/>
    <dgm:cxn modelId="{28E71C02-4AA2-45F8-AA66-6133379EA3B3}" type="presParOf" srcId="{AB654EF0-4C9C-4E29-B3C2-DB38F074688E}" destId="{AF8EE6C5-E451-4313-B193-6C069C956220}" srcOrd="3" destOrd="0" presId="urn:microsoft.com/office/officeart/2018/2/layout/IconVerticalSolidList"/>
    <dgm:cxn modelId="{3B67A4BA-5CCD-4672-B50C-2D6A8D1D0BFB}" type="presParOf" srcId="{7CC49373-930C-4692-AE47-9C2F321BC204}" destId="{A3BE02C3-78A3-4964-ACA4-E66E1F310BE5}" srcOrd="1" destOrd="0" presId="urn:microsoft.com/office/officeart/2018/2/layout/IconVerticalSolidList"/>
    <dgm:cxn modelId="{E5FF0F2F-9055-4117-87CF-0DB229D0D072}" type="presParOf" srcId="{7CC49373-930C-4692-AE47-9C2F321BC204}" destId="{F4FE6F13-2009-4D45-A41B-0B93E5E484D4}" srcOrd="2" destOrd="0" presId="urn:microsoft.com/office/officeart/2018/2/layout/IconVerticalSolidList"/>
    <dgm:cxn modelId="{05A10328-AF31-4181-BD1E-8BA166C23322}" type="presParOf" srcId="{F4FE6F13-2009-4D45-A41B-0B93E5E484D4}" destId="{01FA22CD-86AC-4E72-A897-EF1957219DA7}" srcOrd="0" destOrd="0" presId="urn:microsoft.com/office/officeart/2018/2/layout/IconVerticalSolidList"/>
    <dgm:cxn modelId="{3A5C8E85-EE7C-4895-85DA-83BDEB5F94EF}" type="presParOf" srcId="{F4FE6F13-2009-4D45-A41B-0B93E5E484D4}" destId="{B3A2930F-D5BB-4C8A-ADE6-E25BEBF39A4A}" srcOrd="1" destOrd="0" presId="urn:microsoft.com/office/officeart/2018/2/layout/IconVerticalSolidList"/>
    <dgm:cxn modelId="{08EB6130-8C33-41B1-972C-3B64D62D0FBE}" type="presParOf" srcId="{F4FE6F13-2009-4D45-A41B-0B93E5E484D4}" destId="{579FB579-16B6-4CCA-AA9D-E2E4849B9B30}" srcOrd="2" destOrd="0" presId="urn:microsoft.com/office/officeart/2018/2/layout/IconVerticalSolidList"/>
    <dgm:cxn modelId="{0D1779E7-605A-4D10-9BC8-E9833CBEF984}" type="presParOf" srcId="{F4FE6F13-2009-4D45-A41B-0B93E5E484D4}" destId="{CB7DB3D1-EAE6-40AC-8320-E861B89994D4}" srcOrd="3" destOrd="0" presId="urn:microsoft.com/office/officeart/2018/2/layout/IconVerticalSolidList"/>
    <dgm:cxn modelId="{93C0E4E6-EE89-46F9-89F5-EF9E3CCAF3CB}" type="presParOf" srcId="{7CC49373-930C-4692-AE47-9C2F321BC204}" destId="{B7B491E4-8DA9-4A87-923A-D1D1115C016F}" srcOrd="3" destOrd="0" presId="urn:microsoft.com/office/officeart/2018/2/layout/IconVerticalSolidList"/>
    <dgm:cxn modelId="{6C84CA2E-3770-439D-9AC4-6278271B6C4D}" type="presParOf" srcId="{7CC49373-930C-4692-AE47-9C2F321BC204}" destId="{9E9BBBF2-D351-43B0-9C1E-4A7CBDF05FBE}" srcOrd="4" destOrd="0" presId="urn:microsoft.com/office/officeart/2018/2/layout/IconVerticalSolidList"/>
    <dgm:cxn modelId="{635A4E36-719E-4AE9-A88D-61D9356D0A35}" type="presParOf" srcId="{9E9BBBF2-D351-43B0-9C1E-4A7CBDF05FBE}" destId="{178BF241-F15F-4D61-B59F-1DF2AAAE2785}" srcOrd="0" destOrd="0" presId="urn:microsoft.com/office/officeart/2018/2/layout/IconVerticalSolidList"/>
    <dgm:cxn modelId="{CE27D320-815A-4479-BE9A-D5324D329D6B}" type="presParOf" srcId="{9E9BBBF2-D351-43B0-9C1E-4A7CBDF05FBE}" destId="{C6DA922A-CB04-4D9D-BF20-1F6AAFA8018D}" srcOrd="1" destOrd="0" presId="urn:microsoft.com/office/officeart/2018/2/layout/IconVerticalSolidList"/>
    <dgm:cxn modelId="{94F170F1-6B61-4723-9972-E13C23997C8E}" type="presParOf" srcId="{9E9BBBF2-D351-43B0-9C1E-4A7CBDF05FBE}" destId="{7A64F33E-9110-4D34-BF6D-2ED608F355AC}" srcOrd="2" destOrd="0" presId="urn:microsoft.com/office/officeart/2018/2/layout/IconVerticalSolidList"/>
    <dgm:cxn modelId="{13AF37AE-2B00-4556-B090-5969667DFD7B}" type="presParOf" srcId="{9E9BBBF2-D351-43B0-9C1E-4A7CBDF05FBE}" destId="{5C461DA6-AF06-43D8-9267-EDBB94FB87F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370E59-EA5C-4D94-B46C-8E97BFD49582}" type="doc">
      <dgm:prSet loTypeId="urn:microsoft.com/office/officeart/2005/8/layout/vList2" loCatId="list" qsTypeId="urn:microsoft.com/office/officeart/2005/8/quickstyle/simple5" qsCatId="simple" csTypeId="urn:microsoft.com/office/officeart/2005/8/colors/accent2_2" csCatId="accent2"/>
      <dgm:spPr/>
      <dgm:t>
        <a:bodyPr/>
        <a:lstStyle/>
        <a:p>
          <a:endParaRPr lang="en-US"/>
        </a:p>
      </dgm:t>
    </dgm:pt>
    <dgm:pt modelId="{66DD0E17-EB68-4974-B0A2-7A0EA667CA0E}">
      <dgm:prSet/>
      <dgm:spPr/>
      <dgm:t>
        <a:bodyPr/>
        <a:lstStyle/>
        <a:p>
          <a:r>
            <a:rPr lang="pl-PL"/>
            <a:t>W górę: od pracowników do kadry zarządzającej</a:t>
          </a:r>
          <a:endParaRPr lang="en-US"/>
        </a:p>
      </dgm:t>
    </dgm:pt>
    <dgm:pt modelId="{D630B027-6EDE-49FC-963A-E67B73695E99}" type="parTrans" cxnId="{9A364662-4A1C-41DF-9884-FAD27E827AEA}">
      <dgm:prSet/>
      <dgm:spPr/>
      <dgm:t>
        <a:bodyPr/>
        <a:lstStyle/>
        <a:p>
          <a:endParaRPr lang="en-US"/>
        </a:p>
      </dgm:t>
    </dgm:pt>
    <dgm:pt modelId="{7EBBD5A0-C04F-437D-86B3-434F7BB758FE}" type="sibTrans" cxnId="{9A364662-4A1C-41DF-9884-FAD27E827AEA}">
      <dgm:prSet/>
      <dgm:spPr/>
      <dgm:t>
        <a:bodyPr/>
        <a:lstStyle/>
        <a:p>
          <a:endParaRPr lang="en-US"/>
        </a:p>
      </dgm:t>
    </dgm:pt>
    <dgm:pt modelId="{FB3476FC-4C20-4EDB-B7B3-98D0094B7157}">
      <dgm:prSet/>
      <dgm:spPr/>
      <dgm:t>
        <a:bodyPr/>
        <a:lstStyle/>
        <a:p>
          <a:r>
            <a:rPr lang="pl-PL"/>
            <a:t>W dół: od kierownictwa do podwładnych</a:t>
          </a:r>
          <a:endParaRPr lang="en-US"/>
        </a:p>
      </dgm:t>
    </dgm:pt>
    <dgm:pt modelId="{456DBEA2-D2DB-4BD1-B77A-0E094648C9A6}" type="parTrans" cxnId="{F132CCFF-549C-42F0-811F-BF5D39F44E88}">
      <dgm:prSet/>
      <dgm:spPr/>
      <dgm:t>
        <a:bodyPr/>
        <a:lstStyle/>
        <a:p>
          <a:endParaRPr lang="en-US"/>
        </a:p>
      </dgm:t>
    </dgm:pt>
    <dgm:pt modelId="{D130AA6E-CA56-4379-ACE0-98BF06D02DA7}" type="sibTrans" cxnId="{F132CCFF-549C-42F0-811F-BF5D39F44E88}">
      <dgm:prSet/>
      <dgm:spPr/>
      <dgm:t>
        <a:bodyPr/>
        <a:lstStyle/>
        <a:p>
          <a:endParaRPr lang="en-US"/>
        </a:p>
      </dgm:t>
    </dgm:pt>
    <dgm:pt modelId="{7E0AFC5D-E76A-4255-96DF-3E0AB35790B6}">
      <dgm:prSet/>
      <dgm:spPr/>
      <dgm:t>
        <a:bodyPr/>
        <a:lstStyle/>
        <a:p>
          <a:r>
            <a:rPr lang="pl-PL"/>
            <a:t>Pozioma: między pracownikami na tym samym szczeblu</a:t>
          </a:r>
          <a:endParaRPr lang="en-US"/>
        </a:p>
      </dgm:t>
    </dgm:pt>
    <dgm:pt modelId="{CF590BEB-B79F-4F64-A130-F138FA89F766}" type="parTrans" cxnId="{FF11E9E4-E751-4044-A68A-B9B518B5886E}">
      <dgm:prSet/>
      <dgm:spPr/>
      <dgm:t>
        <a:bodyPr/>
        <a:lstStyle/>
        <a:p>
          <a:endParaRPr lang="en-US"/>
        </a:p>
      </dgm:t>
    </dgm:pt>
    <dgm:pt modelId="{DF052DBB-01FE-42FF-BAC3-03D17F7B20B4}" type="sibTrans" cxnId="{FF11E9E4-E751-4044-A68A-B9B518B5886E}">
      <dgm:prSet/>
      <dgm:spPr/>
      <dgm:t>
        <a:bodyPr/>
        <a:lstStyle/>
        <a:p>
          <a:endParaRPr lang="en-US"/>
        </a:p>
      </dgm:t>
    </dgm:pt>
    <dgm:pt modelId="{2DCCBB8B-268C-4166-A376-A599D6038FF8}" type="pres">
      <dgm:prSet presAssocID="{5A370E59-EA5C-4D94-B46C-8E97BFD49582}" presName="linear" presStyleCnt="0">
        <dgm:presLayoutVars>
          <dgm:animLvl val="lvl"/>
          <dgm:resizeHandles val="exact"/>
        </dgm:presLayoutVars>
      </dgm:prSet>
      <dgm:spPr/>
    </dgm:pt>
    <dgm:pt modelId="{879FD2A8-07BF-43D9-8D4B-45875ABCFFA9}" type="pres">
      <dgm:prSet presAssocID="{66DD0E17-EB68-4974-B0A2-7A0EA667CA0E}" presName="parentText" presStyleLbl="node1" presStyleIdx="0" presStyleCnt="3">
        <dgm:presLayoutVars>
          <dgm:chMax val="0"/>
          <dgm:bulletEnabled val="1"/>
        </dgm:presLayoutVars>
      </dgm:prSet>
      <dgm:spPr/>
    </dgm:pt>
    <dgm:pt modelId="{66132553-1CBA-42CF-8173-EBE70E2DD491}" type="pres">
      <dgm:prSet presAssocID="{7EBBD5A0-C04F-437D-86B3-434F7BB758FE}" presName="spacer" presStyleCnt="0"/>
      <dgm:spPr/>
    </dgm:pt>
    <dgm:pt modelId="{4C806F97-90C1-46A7-810E-DEFD72A9AF83}" type="pres">
      <dgm:prSet presAssocID="{FB3476FC-4C20-4EDB-B7B3-98D0094B7157}" presName="parentText" presStyleLbl="node1" presStyleIdx="1" presStyleCnt="3">
        <dgm:presLayoutVars>
          <dgm:chMax val="0"/>
          <dgm:bulletEnabled val="1"/>
        </dgm:presLayoutVars>
      </dgm:prSet>
      <dgm:spPr/>
    </dgm:pt>
    <dgm:pt modelId="{DD6B9D97-EC4C-4156-B134-FBCB2DC92D82}" type="pres">
      <dgm:prSet presAssocID="{D130AA6E-CA56-4379-ACE0-98BF06D02DA7}" presName="spacer" presStyleCnt="0"/>
      <dgm:spPr/>
    </dgm:pt>
    <dgm:pt modelId="{83719806-4EB0-42B8-92B7-136EF846F6E8}" type="pres">
      <dgm:prSet presAssocID="{7E0AFC5D-E76A-4255-96DF-3E0AB35790B6}" presName="parentText" presStyleLbl="node1" presStyleIdx="2" presStyleCnt="3">
        <dgm:presLayoutVars>
          <dgm:chMax val="0"/>
          <dgm:bulletEnabled val="1"/>
        </dgm:presLayoutVars>
      </dgm:prSet>
      <dgm:spPr/>
    </dgm:pt>
  </dgm:ptLst>
  <dgm:cxnLst>
    <dgm:cxn modelId="{9A364662-4A1C-41DF-9884-FAD27E827AEA}" srcId="{5A370E59-EA5C-4D94-B46C-8E97BFD49582}" destId="{66DD0E17-EB68-4974-B0A2-7A0EA667CA0E}" srcOrd="0" destOrd="0" parTransId="{D630B027-6EDE-49FC-963A-E67B73695E99}" sibTransId="{7EBBD5A0-C04F-437D-86B3-434F7BB758FE}"/>
    <dgm:cxn modelId="{C5906295-E7D3-4A22-B761-B298109788C9}" type="presOf" srcId="{FB3476FC-4C20-4EDB-B7B3-98D0094B7157}" destId="{4C806F97-90C1-46A7-810E-DEFD72A9AF83}" srcOrd="0" destOrd="0" presId="urn:microsoft.com/office/officeart/2005/8/layout/vList2"/>
    <dgm:cxn modelId="{6893F8D0-99DD-41E6-A05B-CEF4565195F7}" type="presOf" srcId="{5A370E59-EA5C-4D94-B46C-8E97BFD49582}" destId="{2DCCBB8B-268C-4166-A376-A599D6038FF8}" srcOrd="0" destOrd="0" presId="urn:microsoft.com/office/officeart/2005/8/layout/vList2"/>
    <dgm:cxn modelId="{5D0502D1-1ABA-4602-8FE9-849AFA9D920A}" type="presOf" srcId="{7E0AFC5D-E76A-4255-96DF-3E0AB35790B6}" destId="{83719806-4EB0-42B8-92B7-136EF846F6E8}" srcOrd="0" destOrd="0" presId="urn:microsoft.com/office/officeart/2005/8/layout/vList2"/>
    <dgm:cxn modelId="{FF11E9E4-E751-4044-A68A-B9B518B5886E}" srcId="{5A370E59-EA5C-4D94-B46C-8E97BFD49582}" destId="{7E0AFC5D-E76A-4255-96DF-3E0AB35790B6}" srcOrd="2" destOrd="0" parTransId="{CF590BEB-B79F-4F64-A130-F138FA89F766}" sibTransId="{DF052DBB-01FE-42FF-BAC3-03D17F7B20B4}"/>
    <dgm:cxn modelId="{1D12B2FC-FC28-4C6C-BF72-ED7BFE4A80A7}" type="presOf" srcId="{66DD0E17-EB68-4974-B0A2-7A0EA667CA0E}" destId="{879FD2A8-07BF-43D9-8D4B-45875ABCFFA9}" srcOrd="0" destOrd="0" presId="urn:microsoft.com/office/officeart/2005/8/layout/vList2"/>
    <dgm:cxn modelId="{F132CCFF-549C-42F0-811F-BF5D39F44E88}" srcId="{5A370E59-EA5C-4D94-B46C-8E97BFD49582}" destId="{FB3476FC-4C20-4EDB-B7B3-98D0094B7157}" srcOrd="1" destOrd="0" parTransId="{456DBEA2-D2DB-4BD1-B77A-0E094648C9A6}" sibTransId="{D130AA6E-CA56-4379-ACE0-98BF06D02DA7}"/>
    <dgm:cxn modelId="{6CA4EBF7-479E-441F-A1D8-B39FF7B4FB58}" type="presParOf" srcId="{2DCCBB8B-268C-4166-A376-A599D6038FF8}" destId="{879FD2A8-07BF-43D9-8D4B-45875ABCFFA9}" srcOrd="0" destOrd="0" presId="urn:microsoft.com/office/officeart/2005/8/layout/vList2"/>
    <dgm:cxn modelId="{4D53F0EF-57DC-408F-8DCF-1CF6F7AFF73F}" type="presParOf" srcId="{2DCCBB8B-268C-4166-A376-A599D6038FF8}" destId="{66132553-1CBA-42CF-8173-EBE70E2DD491}" srcOrd="1" destOrd="0" presId="urn:microsoft.com/office/officeart/2005/8/layout/vList2"/>
    <dgm:cxn modelId="{1F94EFDC-8A59-477E-BC82-63A3BB08A720}" type="presParOf" srcId="{2DCCBB8B-268C-4166-A376-A599D6038FF8}" destId="{4C806F97-90C1-46A7-810E-DEFD72A9AF83}" srcOrd="2" destOrd="0" presId="urn:microsoft.com/office/officeart/2005/8/layout/vList2"/>
    <dgm:cxn modelId="{F87845C5-FA4A-4DF7-A4FA-084B3766ABBE}" type="presParOf" srcId="{2DCCBB8B-268C-4166-A376-A599D6038FF8}" destId="{DD6B9D97-EC4C-4156-B134-FBCB2DC92D82}" srcOrd="3" destOrd="0" presId="urn:microsoft.com/office/officeart/2005/8/layout/vList2"/>
    <dgm:cxn modelId="{69D9BB37-0EF6-48BF-B081-2B1E32587D44}" type="presParOf" srcId="{2DCCBB8B-268C-4166-A376-A599D6038FF8}" destId="{83719806-4EB0-42B8-92B7-136EF846F6E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2D912-C421-41C9-A31C-4250D83A35C4}">
      <dsp:nvSpPr>
        <dsp:cNvPr id="0" name=""/>
        <dsp:cNvSpPr/>
      </dsp:nvSpPr>
      <dsp:spPr>
        <a:xfrm>
          <a:off x="0" y="4247"/>
          <a:ext cx="8640382" cy="13392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7321AD-549F-4F11-9083-D1F3B7D5D053}">
      <dsp:nvSpPr>
        <dsp:cNvPr id="0" name=""/>
        <dsp:cNvSpPr/>
      </dsp:nvSpPr>
      <dsp:spPr>
        <a:xfrm>
          <a:off x="405111" y="305569"/>
          <a:ext cx="737285" cy="7365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F8EE6C5-E451-4313-B193-6C069C956220}">
      <dsp:nvSpPr>
        <dsp:cNvPr id="0" name=""/>
        <dsp:cNvSpPr/>
      </dsp:nvSpPr>
      <dsp:spPr>
        <a:xfrm>
          <a:off x="1547508" y="4247"/>
          <a:ext cx="7032243" cy="1340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1872" tIns="141872" rIns="141872" bIns="141872" numCol="1" spcCol="1270" anchor="ctr" anchorCtr="0">
          <a:noAutofit/>
        </a:bodyPr>
        <a:lstStyle/>
        <a:p>
          <a:pPr marL="0" lvl="0" indent="0" algn="l" defTabSz="800100">
            <a:lnSpc>
              <a:spcPct val="90000"/>
            </a:lnSpc>
            <a:spcBef>
              <a:spcPct val="0"/>
            </a:spcBef>
            <a:spcAft>
              <a:spcPct val="35000"/>
            </a:spcAft>
            <a:buNone/>
          </a:pPr>
          <a:r>
            <a:rPr lang="pl-PL" sz="1800" kern="1200" dirty="0">
              <a:latin typeface="Open Sans" panose="020B0606030504020204" pitchFamily="34" charset="0"/>
              <a:ea typeface="Open Sans" panose="020B0606030504020204" pitchFamily="34" charset="0"/>
              <a:cs typeface="Open Sans" panose="020B0606030504020204" pitchFamily="34" charset="0"/>
            </a:rPr>
            <a:t>Pracownicy instytucji powinni otrzymywać informacje w pierwszej kolejności (jeżeli jest to możliwe) lub równolegle z informacjami wysyłanymi do mediów.</a:t>
          </a:r>
          <a:br>
            <a:rPr lang="pl-PL" sz="1800" kern="1200" dirty="0">
              <a:latin typeface="Open Sans" panose="020B0606030504020204" pitchFamily="34" charset="0"/>
              <a:ea typeface="Open Sans" panose="020B0606030504020204" pitchFamily="34" charset="0"/>
              <a:cs typeface="Open Sans" panose="020B0606030504020204" pitchFamily="34" charset="0"/>
            </a:rPr>
          </a:br>
          <a:r>
            <a:rPr lang="pl-PL" sz="1800" kern="1200" dirty="0">
              <a:latin typeface="Open Sans" panose="020B0606030504020204" pitchFamily="34" charset="0"/>
              <a:ea typeface="Open Sans" panose="020B0606030504020204" pitchFamily="34" charset="0"/>
              <a:cs typeface="Open Sans" panose="020B0606030504020204" pitchFamily="34" charset="0"/>
            </a:rPr>
            <a:t> </a:t>
          </a:r>
          <a:endParaRPr lang="en-US" sz="1800" kern="1200" dirty="0">
            <a:latin typeface="Open Sans" panose="020B0606030504020204" pitchFamily="34" charset="0"/>
            <a:ea typeface="Open Sans" panose="020B0606030504020204" pitchFamily="34" charset="0"/>
            <a:cs typeface="Open Sans" panose="020B0606030504020204" pitchFamily="34" charset="0"/>
          </a:endParaRPr>
        </a:p>
      </dsp:txBody>
      <dsp:txXfrm>
        <a:off x="1547508" y="4247"/>
        <a:ext cx="7032243" cy="1340519"/>
      </dsp:txXfrm>
    </dsp:sp>
    <dsp:sp modelId="{01FA22CD-86AC-4E72-A897-EF1957219DA7}">
      <dsp:nvSpPr>
        <dsp:cNvPr id="0" name=""/>
        <dsp:cNvSpPr/>
      </dsp:nvSpPr>
      <dsp:spPr>
        <a:xfrm>
          <a:off x="0" y="1669741"/>
          <a:ext cx="8640382" cy="13392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A2930F-D5BB-4C8A-ADE6-E25BEBF39A4A}">
      <dsp:nvSpPr>
        <dsp:cNvPr id="0" name=""/>
        <dsp:cNvSpPr/>
      </dsp:nvSpPr>
      <dsp:spPr>
        <a:xfrm>
          <a:off x="405111" y="1971063"/>
          <a:ext cx="737285" cy="7365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B7DB3D1-EAE6-40AC-8320-E861B89994D4}">
      <dsp:nvSpPr>
        <dsp:cNvPr id="0" name=""/>
        <dsp:cNvSpPr/>
      </dsp:nvSpPr>
      <dsp:spPr>
        <a:xfrm>
          <a:off x="1547508" y="1669741"/>
          <a:ext cx="7032243" cy="1340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1872" tIns="141872" rIns="141872" bIns="141872" numCol="1" spcCol="1270" anchor="ctr" anchorCtr="0">
          <a:noAutofit/>
        </a:bodyPr>
        <a:lstStyle/>
        <a:p>
          <a:pPr marL="0" lvl="0" indent="0" algn="l" defTabSz="800100">
            <a:lnSpc>
              <a:spcPct val="90000"/>
            </a:lnSpc>
            <a:spcBef>
              <a:spcPct val="0"/>
            </a:spcBef>
            <a:spcAft>
              <a:spcPct val="35000"/>
            </a:spcAft>
            <a:buNone/>
          </a:pPr>
          <a:r>
            <a:rPr lang="pl-PL" sz="1800" kern="1200">
              <a:latin typeface="Open Sans" panose="020B0606030504020204" pitchFamily="34" charset="0"/>
              <a:ea typeface="Open Sans" panose="020B0606030504020204" pitchFamily="34" charset="0"/>
              <a:cs typeface="Open Sans" panose="020B0606030504020204" pitchFamily="34" charset="0"/>
            </a:rPr>
            <a:t>Trzeba wypracować wewnętrzne procedury informowania (obieg informacji). </a:t>
          </a:r>
          <a:endParaRPr lang="en-US" sz="1800" kern="1200">
            <a:latin typeface="Open Sans" panose="020B0606030504020204" pitchFamily="34" charset="0"/>
            <a:ea typeface="Open Sans" panose="020B0606030504020204" pitchFamily="34" charset="0"/>
            <a:cs typeface="Open Sans" panose="020B0606030504020204" pitchFamily="34" charset="0"/>
          </a:endParaRPr>
        </a:p>
      </dsp:txBody>
      <dsp:txXfrm>
        <a:off x="1547508" y="1669741"/>
        <a:ext cx="7032243" cy="1340519"/>
      </dsp:txXfrm>
    </dsp:sp>
    <dsp:sp modelId="{178BF241-F15F-4D61-B59F-1DF2AAAE2785}">
      <dsp:nvSpPr>
        <dsp:cNvPr id="0" name=""/>
        <dsp:cNvSpPr/>
      </dsp:nvSpPr>
      <dsp:spPr>
        <a:xfrm>
          <a:off x="0" y="3335235"/>
          <a:ext cx="8640382" cy="13392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DA922A-CB04-4D9D-BF20-1F6AAFA8018D}">
      <dsp:nvSpPr>
        <dsp:cNvPr id="0" name=""/>
        <dsp:cNvSpPr/>
      </dsp:nvSpPr>
      <dsp:spPr>
        <a:xfrm>
          <a:off x="405111" y="3636557"/>
          <a:ext cx="737285" cy="7365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C461DA6-AF06-43D8-9267-EDBB94FB87FF}">
      <dsp:nvSpPr>
        <dsp:cNvPr id="0" name=""/>
        <dsp:cNvSpPr/>
      </dsp:nvSpPr>
      <dsp:spPr>
        <a:xfrm>
          <a:off x="1547508" y="3335235"/>
          <a:ext cx="7032243" cy="1340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1872" tIns="141872" rIns="141872" bIns="141872" numCol="1" spcCol="1270" anchor="ctr" anchorCtr="0">
          <a:noAutofit/>
        </a:bodyPr>
        <a:lstStyle/>
        <a:p>
          <a:pPr marL="0" lvl="0" indent="0" algn="l" defTabSz="800100">
            <a:lnSpc>
              <a:spcPct val="90000"/>
            </a:lnSpc>
            <a:spcBef>
              <a:spcPct val="0"/>
            </a:spcBef>
            <a:spcAft>
              <a:spcPct val="35000"/>
            </a:spcAft>
            <a:buNone/>
          </a:pPr>
          <a:r>
            <a:rPr lang="pl-PL" sz="1800" kern="1200">
              <a:latin typeface="Open Sans" panose="020B0606030504020204" pitchFamily="34" charset="0"/>
              <a:ea typeface="Open Sans" panose="020B0606030504020204" pitchFamily="34" charset="0"/>
              <a:cs typeface="Open Sans" panose="020B0606030504020204" pitchFamily="34" charset="0"/>
            </a:rPr>
            <a:t>Narzędzia stosowane w komunikacji wewnętrznej są różnorodne. Ich wybór zależy od wielkości instytucji oraz jej specyfiki. </a:t>
          </a:r>
          <a:endParaRPr lang="en-US" sz="1800" kern="1200">
            <a:latin typeface="Open Sans" panose="020B0606030504020204" pitchFamily="34" charset="0"/>
            <a:ea typeface="Open Sans" panose="020B0606030504020204" pitchFamily="34" charset="0"/>
            <a:cs typeface="Open Sans" panose="020B0606030504020204" pitchFamily="34" charset="0"/>
          </a:endParaRPr>
        </a:p>
      </dsp:txBody>
      <dsp:txXfrm>
        <a:off x="1547508" y="3335235"/>
        <a:ext cx="7032243" cy="13405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9FD2A8-07BF-43D9-8D4B-45875ABCFFA9}">
      <dsp:nvSpPr>
        <dsp:cNvPr id="0" name=""/>
        <dsp:cNvSpPr/>
      </dsp:nvSpPr>
      <dsp:spPr>
        <a:xfrm>
          <a:off x="0" y="83436"/>
          <a:ext cx="4320382" cy="145445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l-PL" sz="2600" kern="1200"/>
            <a:t>W górę: od pracowników do kadry zarządzającej</a:t>
          </a:r>
          <a:endParaRPr lang="en-US" sz="2600" kern="1200"/>
        </a:p>
      </dsp:txBody>
      <dsp:txXfrm>
        <a:off x="71001" y="154437"/>
        <a:ext cx="4178380" cy="1312454"/>
      </dsp:txXfrm>
    </dsp:sp>
    <dsp:sp modelId="{4C806F97-90C1-46A7-810E-DEFD72A9AF83}">
      <dsp:nvSpPr>
        <dsp:cNvPr id="0" name=""/>
        <dsp:cNvSpPr/>
      </dsp:nvSpPr>
      <dsp:spPr>
        <a:xfrm>
          <a:off x="0" y="1612772"/>
          <a:ext cx="4320382" cy="145445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l-PL" sz="2600" kern="1200"/>
            <a:t>W dół: od kierownictwa do podwładnych</a:t>
          </a:r>
          <a:endParaRPr lang="en-US" sz="2600" kern="1200"/>
        </a:p>
      </dsp:txBody>
      <dsp:txXfrm>
        <a:off x="71001" y="1683773"/>
        <a:ext cx="4178380" cy="1312454"/>
      </dsp:txXfrm>
    </dsp:sp>
    <dsp:sp modelId="{83719806-4EB0-42B8-92B7-136EF846F6E8}">
      <dsp:nvSpPr>
        <dsp:cNvPr id="0" name=""/>
        <dsp:cNvSpPr/>
      </dsp:nvSpPr>
      <dsp:spPr>
        <a:xfrm>
          <a:off x="0" y="3142109"/>
          <a:ext cx="4320382" cy="145445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l-PL" sz="2600" kern="1200"/>
            <a:t>Pozioma: między pracownikami na tym samym szczeblu</a:t>
          </a:r>
          <a:endParaRPr lang="en-US" sz="2600" kern="1200"/>
        </a:p>
      </dsp:txBody>
      <dsp:txXfrm>
        <a:off x="71001" y="3213110"/>
        <a:ext cx="4178380" cy="131245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EFF2B-0721-7148-92D1-1650B5B78E9F}" type="datetimeFigureOut">
              <a:rPr lang="pl-PL" smtClean="0"/>
              <a:t>22.06.2025</a:t>
            </a:fld>
            <a:endParaRPr lang="pl-PL"/>
          </a:p>
        </p:txBody>
      </p:sp>
      <p:sp>
        <p:nvSpPr>
          <p:cNvPr id="4" name="Symbol zastępczy obrazu slajdu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02B4DB-5212-AD42-B2C1-BD19AC94D45E}" type="slidenum">
              <a:rPr lang="pl-PL" smtClean="0"/>
              <a:t>‹#›</a:t>
            </a:fld>
            <a:endParaRPr lang="pl-PL"/>
          </a:p>
        </p:txBody>
      </p:sp>
    </p:spTree>
    <p:extLst>
      <p:ext uri="{BB962C8B-B14F-4D97-AF65-F5344CB8AC3E}">
        <p14:creationId xmlns:p14="http://schemas.microsoft.com/office/powerpoint/2010/main" val="119277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rafalszrajnert.pl/komunikacja-wewnetrzna-w-firmi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grafiki: </a:t>
            </a:r>
            <a:r>
              <a:rPr lang="pl-PL" dirty="0" err="1"/>
              <a:t>https</a:t>
            </a:r>
            <a:r>
              <a:rPr lang="pl-PL" dirty="0"/>
              <a:t>://</a:t>
            </a:r>
            <a:r>
              <a:rPr lang="pl-PL" dirty="0" err="1"/>
              <a:t>carrotspot.com</a:t>
            </a:r>
            <a:r>
              <a:rPr lang="pl-PL" dirty="0"/>
              <a:t>/blog/komunikacja-</a:t>
            </a:r>
            <a:r>
              <a:rPr lang="pl-PL" dirty="0" err="1"/>
              <a:t>wewnetrzna</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3</a:t>
            </a:fld>
            <a:endParaRPr lang="pl-PL"/>
          </a:p>
        </p:txBody>
      </p:sp>
    </p:spTree>
    <p:extLst>
      <p:ext uri="{BB962C8B-B14F-4D97-AF65-F5344CB8AC3E}">
        <p14:creationId xmlns:p14="http://schemas.microsoft.com/office/powerpoint/2010/main" val="3780306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grafiki: </a:t>
            </a:r>
            <a:r>
              <a:rPr lang="pl-PL" dirty="0" err="1"/>
              <a:t>https</a:t>
            </a:r>
            <a:r>
              <a:rPr lang="pl-PL" dirty="0"/>
              <a:t>://</a:t>
            </a:r>
            <a:r>
              <a:rPr lang="pl-PL" dirty="0" err="1"/>
              <a:t>trustedadvisor.com</a:t>
            </a:r>
            <a:r>
              <a:rPr lang="pl-PL" dirty="0"/>
              <a:t>/</a:t>
            </a:r>
            <a:r>
              <a:rPr lang="pl-PL" dirty="0" err="1"/>
              <a:t>trustmatters</a:t>
            </a:r>
            <a:r>
              <a:rPr lang="pl-PL" dirty="0"/>
              <a:t>/gossip-and-rumors-in-the-workplace-three-things-you-can-do-to-stop-them</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8</a:t>
            </a:fld>
            <a:endParaRPr lang="pl-PL"/>
          </a:p>
        </p:txBody>
      </p:sp>
    </p:spTree>
    <p:extLst>
      <p:ext uri="{BB962C8B-B14F-4D97-AF65-F5344CB8AC3E}">
        <p14:creationId xmlns:p14="http://schemas.microsoft.com/office/powerpoint/2010/main" val="3893938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grafiki: </a:t>
            </a:r>
            <a:r>
              <a:rPr lang="pl-PL" dirty="0" err="1"/>
              <a:t>https</a:t>
            </a:r>
            <a:r>
              <a:rPr lang="pl-PL" dirty="0"/>
              <a:t>://</a:t>
            </a:r>
            <a:r>
              <a:rPr lang="pl-PL" dirty="0" err="1"/>
              <a:t>www.freepik.com</a:t>
            </a:r>
            <a:r>
              <a:rPr lang="pl-PL" dirty="0"/>
              <a:t>/</a:t>
            </a:r>
            <a:r>
              <a:rPr lang="pl-PL" dirty="0" err="1"/>
              <a:t>premium</a:t>
            </a:r>
            <a:r>
              <a:rPr lang="pl-PL" dirty="0"/>
              <a:t>-</a:t>
            </a:r>
            <a:r>
              <a:rPr lang="pl-PL" dirty="0" err="1"/>
              <a:t>ai</a:t>
            </a:r>
            <a:r>
              <a:rPr lang="pl-PL" dirty="0"/>
              <a:t>-image/infographic-importance-transparency-authenticity-influencer-relationships_284974416.htm</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10</a:t>
            </a:fld>
            <a:endParaRPr lang="pl-PL"/>
          </a:p>
        </p:txBody>
      </p:sp>
    </p:spTree>
    <p:extLst>
      <p:ext uri="{BB962C8B-B14F-4D97-AF65-F5344CB8AC3E}">
        <p14:creationId xmlns:p14="http://schemas.microsoft.com/office/powerpoint/2010/main" val="3246989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a:t>
            </a:r>
            <a:r>
              <a:rPr lang="pl-PL" dirty="0">
                <a:hlinkClick r:id="rId3"/>
              </a:rPr>
              <a:t>Komunikacja wewnętrzna w firmie [3 ZŁOTE ZASADY, pracownik - organizacja]</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12</a:t>
            </a:fld>
            <a:endParaRPr lang="pl-PL"/>
          </a:p>
        </p:txBody>
      </p:sp>
    </p:spTree>
    <p:extLst>
      <p:ext uri="{BB962C8B-B14F-4D97-AF65-F5344CB8AC3E}">
        <p14:creationId xmlns:p14="http://schemas.microsoft.com/office/powerpoint/2010/main" val="3895963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grafiki: </a:t>
            </a:r>
            <a:r>
              <a:rPr lang="pl-PL" dirty="0" err="1"/>
              <a:t>https</a:t>
            </a:r>
            <a:r>
              <a:rPr lang="pl-PL" dirty="0"/>
              <a:t>://</a:t>
            </a:r>
            <a:r>
              <a:rPr lang="pl-PL" dirty="0" err="1"/>
              <a:t>www.vecteezy.com</a:t>
            </a:r>
            <a:r>
              <a:rPr lang="pl-PL" dirty="0"/>
              <a:t>/</a:t>
            </a:r>
            <a:r>
              <a:rPr lang="pl-PL" dirty="0" err="1"/>
              <a:t>vector</a:t>
            </a:r>
            <a:r>
              <a:rPr lang="pl-PL" dirty="0"/>
              <a:t>-art/42337119-businessman-struggles-with-bad-communication-as-he-talks-through-messy-tangled-phone-line-causing-confusion-others-concept-misunderstandings-unclear-messages-and-miscommunicate-information</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19</a:t>
            </a:fld>
            <a:endParaRPr lang="pl-PL"/>
          </a:p>
        </p:txBody>
      </p:sp>
    </p:spTree>
    <p:extLst>
      <p:ext uri="{BB962C8B-B14F-4D97-AF65-F5344CB8AC3E}">
        <p14:creationId xmlns:p14="http://schemas.microsoft.com/office/powerpoint/2010/main" val="246279944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6613" y="1973818"/>
            <a:ext cx="8639675" cy="4326381"/>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760" y="1973818"/>
            <a:ext cx="3959225" cy="720090"/>
          </a:xfrm>
          <a:prstGeom prst="rect">
            <a:avLst/>
          </a:prstGeom>
        </p:spPr>
      </p:pic>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597632" y="540402"/>
            <a:ext cx="1080000" cy="1080000"/>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tretch>
            <a:fillRect/>
          </a:stretch>
        </p:blipFill>
        <p:spPr>
          <a:xfrm>
            <a:off x="2105788" y="540402"/>
            <a:ext cx="1080000" cy="1080000"/>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tretch>
            <a:fillRect/>
          </a:stretch>
        </p:blipFill>
        <p:spPr>
          <a:xfrm>
            <a:off x="3613944" y="540402"/>
            <a:ext cx="1080000" cy="1080000"/>
          </a:xfrm>
          <a:prstGeom prst="rect">
            <a:avLst/>
          </a:prstGeom>
        </p:spPr>
      </p:pic>
      <p:sp>
        <p:nvSpPr>
          <p:cNvPr id="2" name="Title 1"/>
          <p:cNvSpPr>
            <a:spLocks noGrp="1"/>
          </p:cNvSpPr>
          <p:nvPr>
            <p:ph type="ctrTitle"/>
          </p:nvPr>
        </p:nvSpPr>
        <p:spPr>
          <a:xfrm>
            <a:off x="1385877" y="3059113"/>
            <a:ext cx="7920115" cy="1107677"/>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22.06.2025</a:t>
            </a:fld>
            <a:endParaRPr lang="pl-PL" dirty="0"/>
          </a:p>
        </p:txBody>
      </p:sp>
      <p:pic>
        <p:nvPicPr>
          <p:cNvPr id="8" name="Obraz 7">
            <a:extLst>
              <a:ext uri="{FF2B5EF4-FFF2-40B4-BE49-F238E27FC236}">
                <a16:creationId xmlns:a16="http://schemas.microsoft.com/office/drawing/2014/main" id="{500FFCFA-D3A4-40A4-E76C-99575547246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a:extLst>
              <a:ext uri="{FF2B5EF4-FFF2-40B4-BE49-F238E27FC236}">
                <a16:creationId xmlns:a16="http://schemas.microsoft.com/office/drawing/2014/main" id="{DC91A070-16DB-C0E1-0B7B-93924541A6E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a:extLst>
              <a:ext uri="{FF2B5EF4-FFF2-40B4-BE49-F238E27FC236}">
                <a16:creationId xmlns:a16="http://schemas.microsoft.com/office/drawing/2014/main" id="{AB280FEF-799B-B9CA-10D2-815DA71DA23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4255767286"/>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2" name="Prostokąt 11">
            <a:extLst>
              <a:ext uri="{FF2B5EF4-FFF2-40B4-BE49-F238E27FC236}">
                <a16:creationId xmlns:a16="http://schemas.microsoft.com/office/drawing/2014/main" id="{F8E39A3A-22D6-B8ED-2F58-16F69704FFAA}"/>
              </a:ext>
            </a:extLst>
          </p:cNvPr>
          <p:cNvSpPr/>
          <p:nvPr userDrawn="1"/>
        </p:nvSpPr>
        <p:spPr>
          <a:xfrm>
            <a:off x="2465388" y="4500563"/>
            <a:ext cx="8226426"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Symbol zastępczy obrazu 10">
            <a:extLst>
              <a:ext uri="{FF2B5EF4-FFF2-40B4-BE49-F238E27FC236}">
                <a16:creationId xmlns:a16="http://schemas.microsoft.com/office/drawing/2014/main" id="{A760FD32-D539-3290-0E5F-1B5EF08EB2F0}"/>
              </a:ext>
            </a:extLst>
          </p:cNvPr>
          <p:cNvSpPr>
            <a:spLocks noGrp="1"/>
          </p:cNvSpPr>
          <p:nvPr>
            <p:ph type="pic" sz="quarter" idx="10"/>
          </p:nvPr>
        </p:nvSpPr>
        <p:spPr>
          <a:xfrm>
            <a:off x="1025525" y="0"/>
            <a:ext cx="864076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pic>
        <p:nvPicPr>
          <p:cNvPr id="7" name="Obraz 6" descr="Obraz zawierający tekst&#10;&#10;Opis wygenerowany automatycznie">
            <a:extLst>
              <a:ext uri="{FF2B5EF4-FFF2-40B4-BE49-F238E27FC236}">
                <a16:creationId xmlns:a16="http://schemas.microsoft.com/office/drawing/2014/main" id="{3B4B8A84-3D08-244B-BF5B-6E361D1A74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975" y="4500563"/>
            <a:ext cx="3959225" cy="720090"/>
          </a:xfrm>
          <a:prstGeom prst="rect">
            <a:avLst/>
          </a:prstGeom>
        </p:spPr>
      </p:pic>
      <p:sp>
        <p:nvSpPr>
          <p:cNvPr id="2" name="Tytuł 1">
            <a:extLst>
              <a:ext uri="{FF2B5EF4-FFF2-40B4-BE49-F238E27FC236}">
                <a16:creationId xmlns:a16="http://schemas.microsoft.com/office/drawing/2014/main" id="{C3C397EF-E780-3941-A190-8FF660EE9016}"/>
              </a:ext>
            </a:extLst>
          </p:cNvPr>
          <p:cNvSpPr>
            <a:spLocks noGrp="1"/>
          </p:cNvSpPr>
          <p:nvPr>
            <p:ph type="title"/>
          </p:nvPr>
        </p:nvSpPr>
        <p:spPr>
          <a:xfrm>
            <a:off x="2825750" y="5593629"/>
            <a:ext cx="7559675" cy="705572"/>
          </a:xfrm>
        </p:spPr>
        <p:txBody>
          <a:bodyPr/>
          <a:lstStyle/>
          <a:p>
            <a:r>
              <a:rPr lang="pl-PL"/>
              <a:t>Kliknij, aby edytować styl</a:t>
            </a:r>
            <a:endParaRPr lang="pl-PL" dirty="0"/>
          </a:p>
        </p:txBody>
      </p:sp>
      <p:pic>
        <p:nvPicPr>
          <p:cNvPr id="8" name="Obraz 7" descr="znak Funduszy Europejskich">
            <a:extLst>
              <a:ext uri="{FF2B5EF4-FFF2-40B4-BE49-F238E27FC236}">
                <a16:creationId xmlns:a16="http://schemas.microsoft.com/office/drawing/2014/main" id="{BFD80FA4-66E0-3049-A92A-085F431CEB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9" name="Obraz 8" descr="flaga Unii Europejskie z dopiskiem dofinansowane przez Unię Europejską">
            <a:extLst>
              <a:ext uri="{FF2B5EF4-FFF2-40B4-BE49-F238E27FC236}">
                <a16:creationId xmlns:a16="http://schemas.microsoft.com/office/drawing/2014/main" id="{695F0183-048A-AF46-A850-8C265BFACC2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0" name="Obraz 9" descr="barwy RP">
            <a:extLst>
              <a:ext uri="{FF2B5EF4-FFF2-40B4-BE49-F238E27FC236}">
                <a16:creationId xmlns:a16="http://schemas.microsoft.com/office/drawing/2014/main" id="{875F5C9C-57CB-134D-A405-3BC05A23D8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278508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5525" y="1983572"/>
            <a:ext cx="8640763" cy="4316627"/>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 uri="{C183D7F6-B498-43B3-948B-1728B52AA6E4}">
                <adec:decorative xmlns:adec="http://schemas.microsoft.com/office/drawing/2017/decorative" val="1"/>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5525" y="1983572"/>
            <a:ext cx="3959225" cy="720090"/>
          </a:xfrm>
          <a:prstGeom prst="rect">
            <a:avLst/>
          </a:prstGeom>
        </p:spPr>
      </p:pic>
      <p:sp>
        <p:nvSpPr>
          <p:cNvPr id="2" name="Title 1"/>
          <p:cNvSpPr>
            <a:spLocks noGrp="1"/>
          </p:cNvSpPr>
          <p:nvPr>
            <p:ph type="ctrTitle"/>
          </p:nvPr>
        </p:nvSpPr>
        <p:spPr>
          <a:xfrm>
            <a:off x="1385877" y="3070227"/>
            <a:ext cx="7920115" cy="1087764"/>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22.06.2025</a:t>
            </a:fld>
            <a:endParaRPr lang="pl-PL" dirty="0"/>
          </a:p>
        </p:txBody>
      </p:sp>
      <p:pic>
        <p:nvPicPr>
          <p:cNvPr id="8" name="Obraz 7" descr="logo Funduszy Europejskich">
            <a:extLst>
              <a:ext uri="{FF2B5EF4-FFF2-40B4-BE49-F238E27FC236}">
                <a16:creationId xmlns:a16="http://schemas.microsoft.com/office/drawing/2014/main" id="{500FFCFA-D3A4-40A4-E76C-9957554724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j z dopiskiem dofinansowane przez Unię Europejską">
            <a:extLst>
              <a:ext uri="{FF2B5EF4-FFF2-40B4-BE49-F238E27FC236}">
                <a16:creationId xmlns:a16="http://schemas.microsoft.com/office/drawing/2014/main" id="{DC91A070-16DB-C0E1-0B7B-93924541A6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AB280FEF-799B-B9CA-10D2-815DA71DA23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6" name="Obraz 5">
            <a:extLst>
              <a:ext uri="{FF2B5EF4-FFF2-40B4-BE49-F238E27FC236}">
                <a16:creationId xmlns:a16="http://schemas.microsoft.com/office/drawing/2014/main" id="{039E0742-6ADE-F448-8437-7F591E1D07FA}"/>
              </a:ext>
            </a:extLst>
          </p:cNvPr>
          <p:cNvPicPr>
            <a:picLocks noChangeAspect="1"/>
          </p:cNvPicPr>
          <p:nvPr userDrawn="1"/>
        </p:nvPicPr>
        <p:blipFill>
          <a:blip r:embed="rId6">
            <a:alphaModFix amt="55000"/>
            <a:extLst>
              <a:ext uri="{28A0092B-C50C-407E-A947-70E740481C1C}">
                <a14:useLocalDpi xmlns:a14="http://schemas.microsoft.com/office/drawing/2010/main" val="0"/>
              </a:ext>
            </a:extLst>
          </a:blip>
          <a:stretch>
            <a:fillRect/>
          </a:stretch>
        </p:blipFill>
        <p:spPr>
          <a:xfrm>
            <a:off x="652757" y="1244366"/>
            <a:ext cx="381000" cy="381000"/>
          </a:xfrm>
          <a:prstGeom prst="rect">
            <a:avLst/>
          </a:prstGeom>
        </p:spPr>
      </p:pic>
      <p:pic>
        <p:nvPicPr>
          <p:cNvPr id="17" name="Obraz 16">
            <a:extLst>
              <a:ext uri="{FF2B5EF4-FFF2-40B4-BE49-F238E27FC236}">
                <a16:creationId xmlns:a16="http://schemas.microsoft.com/office/drawing/2014/main" id="{F60567DB-D582-D44E-A6AD-12B2B5F1FE7B}"/>
              </a:ext>
            </a:extLst>
          </p:cNvPr>
          <p:cNvPicPr>
            <a:picLocks noChangeAspect="1"/>
          </p:cNvPicPr>
          <p:nvPr userDrawn="1"/>
        </p:nvPicPr>
        <p:blipFill>
          <a:blip r:embed="rId7">
            <a:alphaModFix amt="55000"/>
            <a:extLst>
              <a:ext uri="{28A0092B-C50C-407E-A947-70E740481C1C}">
                <a14:useLocalDpi xmlns:a14="http://schemas.microsoft.com/office/drawing/2010/main" val="0"/>
              </a:ext>
            </a:extLst>
          </a:blip>
          <a:stretch>
            <a:fillRect/>
          </a:stretch>
        </p:blipFill>
        <p:spPr>
          <a:xfrm>
            <a:off x="1365250" y="545866"/>
            <a:ext cx="381000" cy="381000"/>
          </a:xfrm>
          <a:prstGeom prst="rect">
            <a:avLst/>
          </a:prstGeom>
        </p:spPr>
      </p:pic>
      <p:pic>
        <p:nvPicPr>
          <p:cNvPr id="19" name="Obraz 18">
            <a:extLst>
              <a:ext uri="{FF2B5EF4-FFF2-40B4-BE49-F238E27FC236}">
                <a16:creationId xmlns:a16="http://schemas.microsoft.com/office/drawing/2014/main" id="{39EEE39C-033E-F640-8C4C-E23D91BEA336}"/>
              </a:ext>
            </a:extLst>
          </p:cNvPr>
          <p:cNvPicPr>
            <a:picLocks noChangeAspect="1"/>
          </p:cNvPicPr>
          <p:nvPr userDrawn="1"/>
        </p:nvPicPr>
        <p:blipFill>
          <a:blip r:embed="rId8">
            <a:alphaModFix amt="55000"/>
            <a:extLst>
              <a:ext uri="{28A0092B-C50C-407E-A947-70E740481C1C}">
                <a14:useLocalDpi xmlns:a14="http://schemas.microsoft.com/office/drawing/2010/main" val="0"/>
              </a:ext>
            </a:extLst>
          </a:blip>
          <a:stretch>
            <a:fillRect/>
          </a:stretch>
        </p:blipFill>
        <p:spPr>
          <a:xfrm>
            <a:off x="1380511" y="1244366"/>
            <a:ext cx="381000" cy="381000"/>
          </a:xfrm>
          <a:prstGeom prst="rect">
            <a:avLst/>
          </a:prstGeom>
        </p:spPr>
      </p:pic>
      <p:pic>
        <p:nvPicPr>
          <p:cNvPr id="21" name="Obraz 20">
            <a:extLst>
              <a:ext uri="{FF2B5EF4-FFF2-40B4-BE49-F238E27FC236}">
                <a16:creationId xmlns:a16="http://schemas.microsoft.com/office/drawing/2014/main" id="{C169AC8E-96EA-1048-803E-97D6CEE5E102}"/>
              </a:ext>
            </a:extLst>
          </p:cNvPr>
          <p:cNvPicPr>
            <a:picLocks noChangeAspect="1"/>
          </p:cNvPicPr>
          <p:nvPr userDrawn="1"/>
        </p:nvPicPr>
        <p:blipFill>
          <a:blip r:embed="rId9">
            <a:alphaModFix amt="55000"/>
            <a:extLst>
              <a:ext uri="{28A0092B-C50C-407E-A947-70E740481C1C}">
                <a14:useLocalDpi xmlns:a14="http://schemas.microsoft.com/office/drawing/2010/main" val="0"/>
              </a:ext>
            </a:extLst>
          </a:blip>
          <a:stretch>
            <a:fillRect/>
          </a:stretch>
        </p:blipFill>
        <p:spPr>
          <a:xfrm>
            <a:off x="4265786" y="538288"/>
            <a:ext cx="381000" cy="381000"/>
          </a:xfrm>
          <a:prstGeom prst="rect">
            <a:avLst/>
          </a:prstGeom>
        </p:spPr>
      </p:pic>
      <p:pic>
        <p:nvPicPr>
          <p:cNvPr id="23" name="Obraz 22">
            <a:extLst>
              <a:ext uri="{FF2B5EF4-FFF2-40B4-BE49-F238E27FC236}">
                <a16:creationId xmlns:a16="http://schemas.microsoft.com/office/drawing/2014/main" id="{D5D90F56-CFD2-1A40-B479-B556FC2D370D}"/>
              </a:ext>
            </a:extLst>
          </p:cNvPr>
          <p:cNvPicPr>
            <a:picLocks noChangeAspect="1"/>
          </p:cNvPicPr>
          <p:nvPr userDrawn="1"/>
        </p:nvPicPr>
        <p:blipFill>
          <a:blip r:embed="rId10">
            <a:alphaModFix amt="55000"/>
            <a:extLst>
              <a:ext uri="{28A0092B-C50C-407E-A947-70E740481C1C}">
                <a14:useLocalDpi xmlns:a14="http://schemas.microsoft.com/office/drawing/2010/main" val="0"/>
              </a:ext>
            </a:extLst>
          </a:blip>
          <a:stretch>
            <a:fillRect/>
          </a:stretch>
        </p:blipFill>
        <p:spPr>
          <a:xfrm>
            <a:off x="644525" y="545866"/>
            <a:ext cx="381000" cy="381000"/>
          </a:xfrm>
          <a:prstGeom prst="rect">
            <a:avLst/>
          </a:prstGeom>
        </p:spPr>
      </p:pic>
      <p:pic>
        <p:nvPicPr>
          <p:cNvPr id="25" name="Obraz 24">
            <a:extLst>
              <a:ext uri="{FF2B5EF4-FFF2-40B4-BE49-F238E27FC236}">
                <a16:creationId xmlns:a16="http://schemas.microsoft.com/office/drawing/2014/main" id="{48E96C1A-FA5C-A24F-9872-8608B9B3BC4F}"/>
              </a:ext>
            </a:extLst>
          </p:cNvPr>
          <p:cNvPicPr>
            <a:picLocks noChangeAspect="1"/>
          </p:cNvPicPr>
          <p:nvPr userDrawn="1"/>
        </p:nvPicPr>
        <p:blipFill>
          <a:blip r:embed="rId11">
            <a:alphaModFix amt="55000"/>
            <a:extLst>
              <a:ext uri="{28A0092B-C50C-407E-A947-70E740481C1C}">
                <a14:useLocalDpi xmlns:a14="http://schemas.microsoft.com/office/drawing/2010/main" val="0"/>
              </a:ext>
            </a:extLst>
          </a:blip>
          <a:stretch>
            <a:fillRect/>
          </a:stretch>
        </p:blipFill>
        <p:spPr>
          <a:xfrm>
            <a:off x="2104293" y="1254829"/>
            <a:ext cx="381000" cy="381000"/>
          </a:xfrm>
          <a:prstGeom prst="rect">
            <a:avLst/>
          </a:prstGeom>
        </p:spPr>
      </p:pic>
      <p:pic>
        <p:nvPicPr>
          <p:cNvPr id="27" name="Obraz 26">
            <a:extLst>
              <a:ext uri="{FF2B5EF4-FFF2-40B4-BE49-F238E27FC236}">
                <a16:creationId xmlns:a16="http://schemas.microsoft.com/office/drawing/2014/main" id="{28B2440F-CBE5-784D-ADC8-E797F64F472B}"/>
              </a:ext>
            </a:extLst>
          </p:cNvPr>
          <p:cNvPicPr>
            <a:picLocks noChangeAspect="1"/>
          </p:cNvPicPr>
          <p:nvPr userDrawn="1"/>
        </p:nvPicPr>
        <p:blipFill>
          <a:blip r:embed="rId12">
            <a:alphaModFix amt="55000"/>
            <a:extLst>
              <a:ext uri="{28A0092B-C50C-407E-A947-70E740481C1C}">
                <a14:useLocalDpi xmlns:a14="http://schemas.microsoft.com/office/drawing/2010/main" val="0"/>
              </a:ext>
            </a:extLst>
          </a:blip>
          <a:stretch>
            <a:fillRect/>
          </a:stretch>
        </p:blipFill>
        <p:spPr>
          <a:xfrm>
            <a:off x="2814637" y="543567"/>
            <a:ext cx="381000" cy="381000"/>
          </a:xfrm>
          <a:prstGeom prst="rect">
            <a:avLst/>
          </a:prstGeom>
        </p:spPr>
      </p:pic>
      <p:pic>
        <p:nvPicPr>
          <p:cNvPr id="29" name="Obraz 28">
            <a:extLst>
              <a:ext uri="{FF2B5EF4-FFF2-40B4-BE49-F238E27FC236}">
                <a16:creationId xmlns:a16="http://schemas.microsoft.com/office/drawing/2014/main" id="{1C717A0E-10D0-FA43-BF65-49909BDCEAFA}"/>
              </a:ext>
            </a:extLst>
          </p:cNvPr>
          <p:cNvPicPr>
            <a:picLocks noChangeAspect="1"/>
          </p:cNvPicPr>
          <p:nvPr userDrawn="1"/>
        </p:nvPicPr>
        <p:blipFill>
          <a:blip r:embed="rId13">
            <a:alphaModFix amt="55000"/>
            <a:extLst>
              <a:ext uri="{28A0092B-C50C-407E-A947-70E740481C1C}">
                <a14:useLocalDpi xmlns:a14="http://schemas.microsoft.com/office/drawing/2010/main" val="0"/>
              </a:ext>
            </a:extLst>
          </a:blip>
          <a:stretch>
            <a:fillRect/>
          </a:stretch>
        </p:blipFill>
        <p:spPr>
          <a:xfrm>
            <a:off x="3537018" y="535269"/>
            <a:ext cx="381000" cy="381000"/>
          </a:xfrm>
          <a:prstGeom prst="rect">
            <a:avLst/>
          </a:prstGeom>
        </p:spPr>
      </p:pic>
      <p:pic>
        <p:nvPicPr>
          <p:cNvPr id="31" name="Obraz 30">
            <a:extLst>
              <a:ext uri="{FF2B5EF4-FFF2-40B4-BE49-F238E27FC236}">
                <a16:creationId xmlns:a16="http://schemas.microsoft.com/office/drawing/2014/main" id="{A2891D6F-956C-9342-B2BB-C701A5BC5154}"/>
              </a:ext>
            </a:extLst>
          </p:cNvPr>
          <p:cNvPicPr>
            <a:picLocks noChangeAspect="1"/>
          </p:cNvPicPr>
          <p:nvPr userDrawn="1"/>
        </p:nvPicPr>
        <p:blipFill>
          <a:blip r:embed="rId14">
            <a:alphaModFix amt="55000"/>
            <a:extLst>
              <a:ext uri="{28A0092B-C50C-407E-A947-70E740481C1C}">
                <a14:useLocalDpi xmlns:a14="http://schemas.microsoft.com/office/drawing/2010/main" val="0"/>
              </a:ext>
            </a:extLst>
          </a:blip>
          <a:stretch>
            <a:fillRect/>
          </a:stretch>
        </p:blipFill>
        <p:spPr>
          <a:xfrm>
            <a:off x="2092256" y="531095"/>
            <a:ext cx="381000" cy="381000"/>
          </a:xfrm>
          <a:prstGeom prst="rect">
            <a:avLst/>
          </a:prstGeom>
        </p:spPr>
      </p:pic>
      <p:pic>
        <p:nvPicPr>
          <p:cNvPr id="33" name="Obraz 32">
            <a:extLst>
              <a:ext uri="{FF2B5EF4-FFF2-40B4-BE49-F238E27FC236}">
                <a16:creationId xmlns:a16="http://schemas.microsoft.com/office/drawing/2014/main" id="{7DE0C268-A93E-1C47-9AA3-10F1F10D0971}"/>
              </a:ext>
            </a:extLst>
          </p:cNvPr>
          <p:cNvPicPr>
            <a:picLocks noChangeAspect="1"/>
          </p:cNvPicPr>
          <p:nvPr userDrawn="1"/>
        </p:nvPicPr>
        <p:blipFill>
          <a:blip r:embed="rId15">
            <a:alphaModFix amt="55000"/>
            <a:extLst>
              <a:ext uri="{28A0092B-C50C-407E-A947-70E740481C1C}">
                <a14:useLocalDpi xmlns:a14="http://schemas.microsoft.com/office/drawing/2010/main" val="0"/>
              </a:ext>
            </a:extLst>
          </a:blip>
          <a:stretch>
            <a:fillRect/>
          </a:stretch>
        </p:blipFill>
        <p:spPr>
          <a:xfrm>
            <a:off x="3534802" y="1251987"/>
            <a:ext cx="381000" cy="381000"/>
          </a:xfrm>
          <a:prstGeom prst="rect">
            <a:avLst/>
          </a:prstGeom>
        </p:spPr>
      </p:pic>
      <p:pic>
        <p:nvPicPr>
          <p:cNvPr id="35" name="Obraz 34">
            <a:extLst>
              <a:ext uri="{FF2B5EF4-FFF2-40B4-BE49-F238E27FC236}">
                <a16:creationId xmlns:a16="http://schemas.microsoft.com/office/drawing/2014/main" id="{45508241-FE91-D847-8686-4F72BD314220}"/>
              </a:ext>
            </a:extLst>
          </p:cNvPr>
          <p:cNvPicPr>
            <a:picLocks noChangeAspect="1"/>
          </p:cNvPicPr>
          <p:nvPr userDrawn="1"/>
        </p:nvPicPr>
        <p:blipFill>
          <a:blip r:embed="rId16">
            <a:alphaModFix amt="55000"/>
            <a:extLst>
              <a:ext uri="{28A0092B-C50C-407E-A947-70E740481C1C}">
                <a14:useLocalDpi xmlns:a14="http://schemas.microsoft.com/office/drawing/2010/main" val="0"/>
              </a:ext>
            </a:extLst>
          </a:blip>
          <a:stretch>
            <a:fillRect/>
          </a:stretch>
        </p:blipFill>
        <p:spPr>
          <a:xfrm>
            <a:off x="4265613" y="1250549"/>
            <a:ext cx="381000" cy="381000"/>
          </a:xfrm>
          <a:prstGeom prst="rect">
            <a:avLst/>
          </a:prstGeom>
        </p:spPr>
      </p:pic>
      <p:pic>
        <p:nvPicPr>
          <p:cNvPr id="37" name="Obraz 36">
            <a:extLst>
              <a:ext uri="{FF2B5EF4-FFF2-40B4-BE49-F238E27FC236}">
                <a16:creationId xmlns:a16="http://schemas.microsoft.com/office/drawing/2014/main" id="{EB9A3203-260A-FA4A-9526-A6276A5756DA}"/>
              </a:ext>
            </a:extLst>
          </p:cNvPr>
          <p:cNvPicPr>
            <a:picLocks noChangeAspect="1"/>
          </p:cNvPicPr>
          <p:nvPr userDrawn="1"/>
        </p:nvPicPr>
        <p:blipFill>
          <a:blip r:embed="rId17">
            <a:alphaModFix amt="55000"/>
            <a:extLst>
              <a:ext uri="{28A0092B-C50C-407E-A947-70E740481C1C}">
                <a14:useLocalDpi xmlns:a14="http://schemas.microsoft.com/office/drawing/2010/main" val="0"/>
              </a:ext>
            </a:extLst>
          </a:blip>
          <a:stretch>
            <a:fillRect/>
          </a:stretch>
        </p:blipFill>
        <p:spPr>
          <a:xfrm>
            <a:off x="2814637" y="1250549"/>
            <a:ext cx="381000" cy="381000"/>
          </a:xfrm>
          <a:prstGeom prst="rect">
            <a:avLst/>
          </a:prstGeom>
        </p:spPr>
      </p:pic>
    </p:spTree>
    <p:extLst>
      <p:ext uri="{BB962C8B-B14F-4D97-AF65-F5344CB8AC3E}">
        <p14:creationId xmlns:p14="http://schemas.microsoft.com/office/powerpoint/2010/main" val="3586026018"/>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7" name="Symbol zastępczy obrazu 16">
            <a:extLst>
              <a:ext uri="{FF2B5EF4-FFF2-40B4-BE49-F238E27FC236}">
                <a16:creationId xmlns:a16="http://schemas.microsoft.com/office/drawing/2014/main" id="{69383BDA-94B1-6FB6-27E3-0CC3DEDF5AF5}"/>
              </a:ext>
            </a:extLst>
          </p:cNvPr>
          <p:cNvSpPr>
            <a:spLocks noGrp="1"/>
          </p:cNvSpPr>
          <p:nvPr>
            <p:ph type="pic" sz="quarter" idx="11"/>
          </p:nvPr>
        </p:nvSpPr>
        <p:spPr>
          <a:xfrm>
            <a:off x="0" y="0"/>
            <a:ext cx="6784975" cy="5221288"/>
          </a:xfrm>
          <a:custGeom>
            <a:avLst/>
            <a:gdLst>
              <a:gd name="connsiteX0" fmla="*/ 0 w 6784975"/>
              <a:gd name="connsiteY0" fmla="*/ 0 h 5221288"/>
              <a:gd name="connsiteX1" fmla="*/ 6784975 w 6784975"/>
              <a:gd name="connsiteY1" fmla="*/ 0 h 5221288"/>
              <a:gd name="connsiteX2" fmla="*/ 6784975 w 6784975"/>
              <a:gd name="connsiteY2" fmla="*/ 4500563 h 5221288"/>
              <a:gd name="connsiteX3" fmla="*/ 2825750 w 6784975"/>
              <a:gd name="connsiteY3" fmla="*/ 4500563 h 5221288"/>
              <a:gd name="connsiteX4" fmla="*/ 2825750 w 6784975"/>
              <a:gd name="connsiteY4" fmla="*/ 5221288 h 5221288"/>
              <a:gd name="connsiteX5" fmla="*/ 0 w 6784975"/>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4975" h="5221288">
                <a:moveTo>
                  <a:pt x="0" y="0"/>
                </a:moveTo>
                <a:lnTo>
                  <a:pt x="6784975" y="0"/>
                </a:lnTo>
                <a:lnTo>
                  <a:pt x="6784975" y="4500563"/>
                </a:lnTo>
                <a:lnTo>
                  <a:pt x="2825750" y="4500563"/>
                </a:lnTo>
                <a:lnTo>
                  <a:pt x="2825750"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13" name="Prostokąt 12">
            <a:extLst>
              <a:ext uri="{FF2B5EF4-FFF2-40B4-BE49-F238E27FC236}">
                <a16:creationId xmlns:a16="http://schemas.microsoft.com/office/drawing/2014/main" id="{38965D1A-9BC8-2AB7-6B73-C2BBDA5D66AA}"/>
              </a:ext>
            </a:extLst>
          </p:cNvPr>
          <p:cNvSpPr/>
          <p:nvPr userDrawn="1"/>
        </p:nvSpPr>
        <p:spPr>
          <a:xfrm>
            <a:off x="2825750" y="4500563"/>
            <a:ext cx="6840538"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72808" y="5579563"/>
            <a:ext cx="6133117" cy="648546"/>
          </a:xfrm>
        </p:spPr>
        <p:txBody>
          <a:bodyPr anchor="t" anchorCtr="0">
            <a:normAutofit/>
          </a:bodyPr>
          <a:lstStyle>
            <a:lvl1pPr algn="l">
              <a:lnSpc>
                <a:spcPts val="3500"/>
              </a:lnSpc>
              <a:defRPr sz="2800"/>
            </a:lvl1pPr>
          </a:lstStyle>
          <a:p>
            <a:r>
              <a:rPr lang="pl-PL"/>
              <a:t>Kliknij, aby edytować styl</a:t>
            </a:r>
            <a:endParaRPr lang="en-US" dirty="0"/>
          </a:p>
        </p:txBody>
      </p:sp>
      <p:sp>
        <p:nvSpPr>
          <p:cNvPr id="4" name="Date Placeholder 3"/>
          <p:cNvSpPr>
            <a:spLocks noGrp="1"/>
          </p:cNvSpPr>
          <p:nvPr>
            <p:ph type="dt" sz="half" idx="10"/>
          </p:nvPr>
        </p:nvSpPr>
        <p:spPr>
          <a:xfrm>
            <a:off x="7866444" y="539750"/>
            <a:ext cx="1799844" cy="366725"/>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22.06.2025</a:t>
            </a:fld>
            <a:endParaRPr lang="pl-PL" dirty="0"/>
          </a:p>
        </p:txBody>
      </p:sp>
      <p:pic>
        <p:nvPicPr>
          <p:cNvPr id="8" name="Obraz 7" descr="logo Funduszy Europejskich">
            <a:extLst>
              <a:ext uri="{FF2B5EF4-FFF2-40B4-BE49-F238E27FC236}">
                <a16:creationId xmlns:a16="http://schemas.microsoft.com/office/drawing/2014/main" id="{70B23A41-17AB-76D8-3EFE-38FC22C5B5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 z dopiskiem dofinansowane przez Unię Europejską">
            <a:extLst>
              <a:ext uri="{FF2B5EF4-FFF2-40B4-BE49-F238E27FC236}">
                <a16:creationId xmlns:a16="http://schemas.microsoft.com/office/drawing/2014/main" id="{E8AB2AB5-3131-C310-7606-6899798511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7C93677B-A16E-82CA-7FC4-B6B51516070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18" name="Obraz 17" descr="Obraz zawierający tekst&#10;&#10;Opis wygenerowany automatycznie">
            <a:extLst>
              <a:ext uri="{FF2B5EF4-FFF2-40B4-BE49-F238E27FC236}">
                <a16:creationId xmlns:a16="http://schemas.microsoft.com/office/drawing/2014/main" id="{EB4DB370-BCB9-D1E9-5613-5A9DCA5F311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825750" y="4500563"/>
            <a:ext cx="3959225" cy="720090"/>
          </a:xfrm>
          <a:prstGeom prst="rect">
            <a:avLst/>
          </a:prstGeom>
        </p:spPr>
      </p:pic>
    </p:spTree>
    <p:extLst>
      <p:ext uri="{BB962C8B-B14F-4D97-AF65-F5344CB8AC3E}">
        <p14:creationId xmlns:p14="http://schemas.microsoft.com/office/powerpoint/2010/main" val="163393511"/>
      </p:ext>
    </p:extLst>
  </p:cSld>
  <p:clrMapOvr>
    <a:masterClrMapping/>
  </p:clrMapOvr>
  <p:extLst>
    <p:ext uri="{DCECCB84-F9BA-43D5-87BE-67443E8EF086}">
      <p15:sldGuideLst xmlns:p15="http://schemas.microsoft.com/office/powerpoint/2012/main">
        <p15:guide id="1" pos="192"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0D1F565A-4734-6B49-4F72-233C397DE031}"/>
              </a:ext>
            </a:extLst>
          </p:cNvPr>
          <p:cNvSpPr/>
          <p:nvPr userDrawn="1"/>
        </p:nvSpPr>
        <p:spPr>
          <a:xfrm>
            <a:off x="2825749" y="4500563"/>
            <a:ext cx="7196139" cy="2159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Symbol zastępczy obrazu 8">
            <a:extLst>
              <a:ext uri="{FF2B5EF4-FFF2-40B4-BE49-F238E27FC236}">
                <a16:creationId xmlns:a16="http://schemas.microsoft.com/office/drawing/2014/main" id="{12E8330A-FFD8-2BBA-E745-7200C0738BE5}"/>
              </a:ext>
            </a:extLst>
          </p:cNvPr>
          <p:cNvSpPr>
            <a:spLocks noGrp="1"/>
          </p:cNvSpPr>
          <p:nvPr>
            <p:ph type="pic" sz="quarter" idx="10"/>
          </p:nvPr>
        </p:nvSpPr>
        <p:spPr>
          <a:xfrm>
            <a:off x="669925" y="0"/>
            <a:ext cx="6835775" cy="4859338"/>
          </a:xfrm>
          <a:custGeom>
            <a:avLst/>
            <a:gdLst>
              <a:gd name="connsiteX0" fmla="*/ 0 w 6835775"/>
              <a:gd name="connsiteY0" fmla="*/ 0 h 4859338"/>
              <a:gd name="connsiteX1" fmla="*/ 6835775 w 6835775"/>
              <a:gd name="connsiteY1" fmla="*/ 0 h 4859338"/>
              <a:gd name="connsiteX2" fmla="*/ 6835775 w 6835775"/>
              <a:gd name="connsiteY2" fmla="*/ 4500563 h 4859338"/>
              <a:gd name="connsiteX3" fmla="*/ 2155824 w 6835775"/>
              <a:gd name="connsiteY3" fmla="*/ 4500563 h 4859338"/>
              <a:gd name="connsiteX4" fmla="*/ 2155824 w 6835775"/>
              <a:gd name="connsiteY4" fmla="*/ 4859338 h 4859338"/>
              <a:gd name="connsiteX5" fmla="*/ 0 w 6835775"/>
              <a:gd name="connsiteY5" fmla="*/ 4859338 h 485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5775" h="4859338">
                <a:moveTo>
                  <a:pt x="0" y="0"/>
                </a:moveTo>
                <a:lnTo>
                  <a:pt x="6835775" y="0"/>
                </a:lnTo>
                <a:lnTo>
                  <a:pt x="6835775" y="4500563"/>
                </a:lnTo>
                <a:lnTo>
                  <a:pt x="2155824" y="4500563"/>
                </a:lnTo>
                <a:lnTo>
                  <a:pt x="2155824" y="4859338"/>
                </a:lnTo>
                <a:lnTo>
                  <a:pt x="0" y="485933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sp>
        <p:nvSpPr>
          <p:cNvPr id="5" name="Prostokąt 4">
            <a:extLst>
              <a:ext uri="{FF2B5EF4-FFF2-40B4-BE49-F238E27FC236}">
                <a16:creationId xmlns:a16="http://schemas.microsoft.com/office/drawing/2014/main" id="{7BF7E1EF-0AB1-F3B1-F5CD-6A2AA3056193}"/>
              </a:ext>
            </a:extLst>
          </p:cNvPr>
          <p:cNvSpPr/>
          <p:nvPr userDrawn="1"/>
        </p:nvSpPr>
        <p:spPr>
          <a:xfrm>
            <a:off x="3905250" y="4500562"/>
            <a:ext cx="3600449"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rostokąt 5">
            <a:extLst>
              <a:ext uri="{FF2B5EF4-FFF2-40B4-BE49-F238E27FC236}">
                <a16:creationId xmlns:a16="http://schemas.microsoft.com/office/drawing/2014/main" id="{03E2C530-5988-0861-50D8-1C7FE1662A60}"/>
              </a:ext>
            </a:extLst>
          </p:cNvPr>
          <p:cNvSpPr/>
          <p:nvPr userDrawn="1"/>
        </p:nvSpPr>
        <p:spPr>
          <a:xfrm>
            <a:off x="2825751" y="4500561"/>
            <a:ext cx="1079500"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86113" y="5195719"/>
            <a:ext cx="6480176" cy="1320421"/>
          </a:xfrm>
        </p:spPr>
        <p:txBody>
          <a:bodyPr anchor="t" anchorCtr="0">
            <a:normAutofit/>
          </a:bodyPr>
          <a:lstStyle>
            <a:lvl1pPr algn="l">
              <a:lnSpc>
                <a:spcPts val="3500"/>
              </a:lnSpc>
              <a:defRPr sz="2800"/>
            </a:lvl1pPr>
          </a:lstStyle>
          <a:p>
            <a:r>
              <a:rPr lang="pl-PL"/>
              <a:t>Kliknij, aby edytować styl</a:t>
            </a:r>
            <a:endParaRPr lang="en-US" dirty="0"/>
          </a:p>
        </p:txBody>
      </p:sp>
    </p:spTree>
    <p:extLst>
      <p:ext uri="{BB962C8B-B14F-4D97-AF65-F5344CB8AC3E}">
        <p14:creationId xmlns:p14="http://schemas.microsoft.com/office/powerpoint/2010/main" val="1007901643"/>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90527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313400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5345906" y="899836"/>
            <a:ext cx="4320000" cy="1080001"/>
          </a:xfrm>
        </p:spPr>
        <p:txBody>
          <a:bodyPr/>
          <a:lstStyle/>
          <a:p>
            <a:r>
              <a:rPr lang="pl-PL"/>
              <a:t>Kliknij, aby edytować styl</a:t>
            </a:r>
            <a:endParaRPr lang="en-US" dirty="0"/>
          </a:p>
        </p:txBody>
      </p:sp>
      <p:sp>
        <p:nvSpPr>
          <p:cNvPr id="3" name="Content Placeholder 2"/>
          <p:cNvSpPr>
            <a:spLocks noGrp="1"/>
          </p:cNvSpPr>
          <p:nvPr>
            <p:ph sz="half" idx="1"/>
          </p:nvPr>
        </p:nvSpPr>
        <p:spPr>
          <a:xfrm>
            <a:off x="5345906" y="1979837"/>
            <a:ext cx="4320382" cy="4680002"/>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900113"/>
            <a:ext cx="4986338" cy="5759726"/>
          </a:xfrm>
          <a:solidFill>
            <a:schemeClr val="bg1">
              <a:lumMod val="95000"/>
            </a:schemeClr>
          </a:solidFill>
        </p:spPr>
        <p:txBody>
          <a:bodyPr anchor="ctr" anchorCtr="0"/>
          <a:lstStyle>
            <a:lvl1pPr algn="ctr">
              <a:buFont typeface="Arial" panose="020B0604020202020204" pitchFamily="34" charset="0"/>
              <a:buNone/>
              <a:defRPr sz="1000"/>
            </a:lvl1pPr>
          </a:lstStyle>
          <a:p>
            <a:r>
              <a:rPr lang="pl-PL"/>
              <a:t>Kliknij ikonę, aby dodać obraz</a:t>
            </a:r>
            <a:endParaRPr lang="pl-PL" dirty="0"/>
          </a:p>
        </p:txBody>
      </p:sp>
    </p:spTree>
    <p:extLst>
      <p:ext uri="{BB962C8B-B14F-4D97-AF65-F5344CB8AC3E}">
        <p14:creationId xmlns:p14="http://schemas.microsoft.com/office/powerpoint/2010/main" val="145398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16999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dirty="0"/>
              <a:t>Kliknij, aby edytować style wzorca tekstu</a:t>
            </a:r>
          </a:p>
          <a:p>
            <a:pPr lvl="1"/>
            <a:r>
              <a:rPr lang="pl-PL" dirty="0"/>
              <a:t>Drugi poziom</a:t>
            </a:r>
          </a:p>
          <a:p>
            <a:pPr lvl="2"/>
            <a:r>
              <a:rPr lang="pl-PL" dirty="0"/>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89597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5525" y="899836"/>
            <a:ext cx="8640381" cy="1080001"/>
          </a:xfrm>
          <a:prstGeom prst="rect">
            <a:avLst/>
          </a:prstGeom>
        </p:spPr>
        <p:txBody>
          <a:bodyPr vert="horz" lIns="0" tIns="0" rIns="0" bIns="0" rtlCol="0" anchor="t" anchorCtr="0">
            <a:normAutofit/>
          </a:bodyPr>
          <a:lstStyle/>
          <a:p>
            <a:r>
              <a:rPr lang="pl-PL" dirty="0"/>
              <a:t>Kliknij, aby edytować styl</a:t>
            </a:r>
            <a:endParaRPr lang="en-US" dirty="0"/>
          </a:p>
        </p:txBody>
      </p:sp>
      <p:sp>
        <p:nvSpPr>
          <p:cNvPr id="3" name="Text Placeholder 2"/>
          <p:cNvSpPr>
            <a:spLocks noGrp="1"/>
          </p:cNvSpPr>
          <p:nvPr>
            <p:ph type="body" idx="1"/>
          </p:nvPr>
        </p:nvSpPr>
        <p:spPr>
          <a:xfrm>
            <a:off x="1025907" y="1979837"/>
            <a:ext cx="8640382" cy="4680002"/>
          </a:xfrm>
          <a:prstGeom prst="rect">
            <a:avLst/>
          </a:prstGeom>
        </p:spPr>
        <p:txBody>
          <a:bodyPr vert="horz" lIns="0" tIns="0" rIns="0" bIns="0" rtlCol="0">
            <a:normAutofit/>
          </a:bodyPr>
          <a:lstStyle/>
          <a:p>
            <a:pPr lvl="0"/>
            <a:r>
              <a:rPr lang="pl-PL" dirty="0"/>
              <a:t>Kliknij, aby edytować style wzorca tekstu</a:t>
            </a:r>
          </a:p>
          <a:p>
            <a:pPr lvl="1"/>
            <a:r>
              <a:rPr lang="pl-PL" dirty="0"/>
              <a:t>Drugi poziom</a:t>
            </a:r>
          </a:p>
          <a:p>
            <a:pPr lvl="2"/>
            <a:r>
              <a:rPr lang="pl-PL" dirty="0"/>
              <a:t>Trzeci poziom</a:t>
            </a:r>
            <a:endParaRPr lang="en-US" dirty="0"/>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025870" y="0"/>
            <a:ext cx="1080742" cy="1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106612" y="0"/>
            <a:ext cx="7559293"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8585200" y="7019837"/>
            <a:ext cx="1080000" cy="180000"/>
          </a:xfrm>
          <a:prstGeom prst="rect">
            <a:avLst/>
          </a:prstGeom>
          <a:noFill/>
        </p:spPr>
        <p:txBody>
          <a:bodyPr vert="horz" lIns="0" tIns="72000" rIns="0" bIns="72000" rtlCol="0" anchor="ctr" anchorCtr="0"/>
          <a:lstStyle>
            <a:lvl1pPr algn="r">
              <a:defRPr sz="1000">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286163953"/>
      </p:ext>
    </p:extLst>
  </p:cSld>
  <p:clrMap bg1="lt1" tx1="dk1" bg2="lt2" tx2="dk2" accent1="accent1" accent2="accent2" accent3="accent3" accent4="accent4" accent5="accent5" accent6="accent6" hlink="hlink" folHlink="folHlink"/>
  <p:sldLayoutIdLst>
    <p:sldLayoutId id="2147483709" r:id="rId1"/>
    <p:sldLayoutId id="2147483725" r:id="rId2"/>
    <p:sldLayoutId id="2147483720" r:id="rId3"/>
    <p:sldLayoutId id="2147483721" r:id="rId4"/>
    <p:sldLayoutId id="2147483710" r:id="rId5"/>
    <p:sldLayoutId id="2147483712" r:id="rId6"/>
    <p:sldLayoutId id="2147483726" r:id="rId7"/>
    <p:sldLayoutId id="2147483740" r:id="rId8"/>
    <p:sldLayoutId id="2147483723" r:id="rId9"/>
    <p:sldLayoutId id="2147483728" r:id="rId10"/>
  </p:sldLayoutIdLst>
  <p:hf hdr="0" ftr="0"/>
  <p:txStyles>
    <p:title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p:titleStyle>
    <p:bodyStyle>
      <a:lvl1pPr marL="251986" indent="-251986" algn="l" defTabSz="1007943" rtl="0" eaLnBrk="1" latinLnBrk="0" hangingPunct="1">
        <a:lnSpc>
          <a:spcPts val="2400"/>
        </a:lnSpc>
        <a:spcBef>
          <a:spcPts val="1102"/>
        </a:spcBef>
        <a:buClr>
          <a:schemeClr val="accent1"/>
        </a:buClr>
        <a:buFontTx/>
        <a:buBlip>
          <a:blip r:embed="rId12"/>
        </a:buBlip>
        <a:defRPr sz="1800" kern="1200">
          <a:solidFill>
            <a:schemeClr val="tx1"/>
          </a:solidFill>
          <a:latin typeface="Open Sans" pitchFamily="2" charset="0"/>
          <a:ea typeface="Open Sans" pitchFamily="2" charset="0"/>
          <a:cs typeface="Open Sans" pitchFamily="2" charset="0"/>
        </a:defRPr>
      </a:lvl1pPr>
      <a:lvl2pPr marL="755957" indent="-251986" algn="l" defTabSz="1007943" rtl="0" eaLnBrk="1" latinLnBrk="0" hangingPunct="1">
        <a:lnSpc>
          <a:spcPts val="2400"/>
        </a:lnSpc>
        <a:spcBef>
          <a:spcPts val="551"/>
        </a:spcBef>
        <a:buFontTx/>
        <a:buBlip>
          <a:blip r:embed="rId13"/>
        </a:buBlip>
        <a:defRPr sz="1800" kern="1200">
          <a:solidFill>
            <a:schemeClr val="tx1"/>
          </a:solidFill>
          <a:latin typeface="Open Sans" pitchFamily="2" charset="0"/>
          <a:ea typeface="Open Sans" pitchFamily="2" charset="0"/>
          <a:cs typeface="Open Sans" pitchFamily="2" charset="0"/>
        </a:defRPr>
      </a:lvl2pPr>
      <a:lvl3pPr marL="1259929" indent="-251986" algn="l" defTabSz="1007943" rtl="0" eaLnBrk="1" latinLnBrk="0" hangingPunct="1">
        <a:lnSpc>
          <a:spcPts val="2400"/>
        </a:lnSpc>
        <a:spcBef>
          <a:spcPts val="551"/>
        </a:spcBef>
        <a:buFontTx/>
        <a:buBlip>
          <a:blip r:embed="rId14"/>
        </a:buBlip>
        <a:defRPr sz="1800" kern="1200">
          <a:solidFill>
            <a:schemeClr val="tx1"/>
          </a:solidFill>
          <a:latin typeface="Open Sans" pitchFamily="2" charset="0"/>
          <a:ea typeface="Open Sans" pitchFamily="2" charset="0"/>
          <a:cs typeface="Open Sans" pitchFamily="2" charset="0"/>
        </a:defRPr>
      </a:lvl3pPr>
      <a:lvl4pPr marL="1763900"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267872"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3" userDrawn="1">
          <p15:clr>
            <a:srgbClr val="F26B43"/>
          </p15:clr>
        </p15:guide>
        <p15:guide id="2" pos="419" userDrawn="1">
          <p15:clr>
            <a:srgbClr val="F26B43"/>
          </p15:clr>
        </p15:guide>
        <p15:guide id="3" pos="646" userDrawn="1">
          <p15:clr>
            <a:srgbClr val="F26B43"/>
          </p15:clr>
        </p15:guide>
        <p15:guide id="4" pos="873" userDrawn="1">
          <p15:clr>
            <a:srgbClr val="F26B43"/>
          </p15:clr>
        </p15:guide>
        <p15:guide id="5" pos="1100" userDrawn="1">
          <p15:clr>
            <a:srgbClr val="F26B43"/>
          </p15:clr>
        </p15:guide>
        <p15:guide id="6" pos="1327" userDrawn="1">
          <p15:clr>
            <a:srgbClr val="F26B43"/>
          </p15:clr>
        </p15:guide>
        <p15:guide id="7" pos="1553" userDrawn="1">
          <p15:clr>
            <a:srgbClr val="F26B43"/>
          </p15:clr>
        </p15:guide>
        <p15:guide id="8" pos="1780" userDrawn="1">
          <p15:clr>
            <a:srgbClr val="F26B43"/>
          </p15:clr>
        </p15:guide>
        <p15:guide id="9" pos="2007" userDrawn="1">
          <p15:clr>
            <a:srgbClr val="F26B43"/>
          </p15:clr>
        </p15:guide>
        <p15:guide id="10" pos="2234" userDrawn="1">
          <p15:clr>
            <a:srgbClr val="F26B43"/>
          </p15:clr>
        </p15:guide>
        <p15:guide id="11" pos="2460" userDrawn="1">
          <p15:clr>
            <a:srgbClr val="F26B43"/>
          </p15:clr>
        </p15:guide>
        <p15:guide id="12" pos="2687" userDrawn="1">
          <p15:clr>
            <a:srgbClr val="F26B43"/>
          </p15:clr>
        </p15:guide>
        <p15:guide id="13" pos="2914" userDrawn="1">
          <p15:clr>
            <a:srgbClr val="F26B43"/>
          </p15:clr>
        </p15:guide>
        <p15:guide id="14" pos="3141" userDrawn="1">
          <p15:clr>
            <a:srgbClr val="F26B43"/>
          </p15:clr>
        </p15:guide>
        <p15:guide id="15" pos="3368" userDrawn="1">
          <p15:clr>
            <a:srgbClr val="F26B43"/>
          </p15:clr>
        </p15:guide>
        <p15:guide id="16" pos="3594" userDrawn="1">
          <p15:clr>
            <a:srgbClr val="F26B43"/>
          </p15:clr>
        </p15:guide>
        <p15:guide id="17" pos="3821" userDrawn="1">
          <p15:clr>
            <a:srgbClr val="F26B43"/>
          </p15:clr>
        </p15:guide>
        <p15:guide id="18" pos="4048" userDrawn="1">
          <p15:clr>
            <a:srgbClr val="F26B43"/>
          </p15:clr>
        </p15:guide>
        <p15:guide id="19" pos="4275" userDrawn="1">
          <p15:clr>
            <a:srgbClr val="F26B43"/>
          </p15:clr>
        </p15:guide>
        <p15:guide id="20" pos="4501" userDrawn="1">
          <p15:clr>
            <a:srgbClr val="F26B43"/>
          </p15:clr>
        </p15:guide>
        <p15:guide id="21" pos="4728" userDrawn="1">
          <p15:clr>
            <a:srgbClr val="F26B43"/>
          </p15:clr>
        </p15:guide>
        <p15:guide id="22" pos="4955" userDrawn="1">
          <p15:clr>
            <a:srgbClr val="F26B43"/>
          </p15:clr>
        </p15:guide>
        <p15:guide id="23" pos="5182" userDrawn="1">
          <p15:clr>
            <a:srgbClr val="F26B43"/>
          </p15:clr>
        </p15:guide>
        <p15:guide id="24" pos="5408" userDrawn="1">
          <p15:clr>
            <a:srgbClr val="F26B43"/>
          </p15:clr>
        </p15:guide>
        <p15:guide id="25" pos="5635" userDrawn="1">
          <p15:clr>
            <a:srgbClr val="F26B43"/>
          </p15:clr>
        </p15:guide>
        <p15:guide id="26" pos="5862" userDrawn="1">
          <p15:clr>
            <a:srgbClr val="F26B43"/>
          </p15:clr>
        </p15:guide>
        <p15:guide id="27" pos="6089" userDrawn="1">
          <p15:clr>
            <a:srgbClr val="F26B43"/>
          </p15:clr>
        </p15:guide>
        <p15:guide id="28" pos="6316" userDrawn="1">
          <p15:clr>
            <a:srgbClr val="F26B43"/>
          </p15:clr>
        </p15:guide>
        <p15:guide id="29" pos="6542" userDrawn="1">
          <p15:clr>
            <a:srgbClr val="F26B43"/>
          </p15:clr>
        </p15:guide>
        <p15:guide id="30" orient="horz" pos="113" userDrawn="1">
          <p15:clr>
            <a:srgbClr val="F26B43"/>
          </p15:clr>
        </p15:guide>
        <p15:guide id="31" orient="horz" pos="340" userDrawn="1">
          <p15:clr>
            <a:srgbClr val="F26B43"/>
          </p15:clr>
        </p15:guide>
        <p15:guide id="32" orient="horz" pos="567" userDrawn="1">
          <p15:clr>
            <a:srgbClr val="F26B43"/>
          </p15:clr>
        </p15:guide>
        <p15:guide id="33" orient="horz" pos="794" userDrawn="1">
          <p15:clr>
            <a:srgbClr val="F26B43"/>
          </p15:clr>
        </p15:guide>
        <p15:guide id="34" orient="horz" pos="1020" userDrawn="1">
          <p15:clr>
            <a:srgbClr val="F26B43"/>
          </p15:clr>
        </p15:guide>
        <p15:guide id="35" orient="horz" pos="1247" userDrawn="1">
          <p15:clr>
            <a:srgbClr val="F26B43"/>
          </p15:clr>
        </p15:guide>
        <p15:guide id="36" orient="horz" pos="1474" userDrawn="1">
          <p15:clr>
            <a:srgbClr val="F26B43"/>
          </p15:clr>
        </p15:guide>
        <p15:guide id="37" orient="horz" pos="1701" userDrawn="1">
          <p15:clr>
            <a:srgbClr val="F26B43"/>
          </p15:clr>
        </p15:guide>
        <p15:guide id="38" orient="horz" pos="1927" userDrawn="1">
          <p15:clr>
            <a:srgbClr val="F26B43"/>
          </p15:clr>
        </p15:guide>
        <p15:guide id="39" orient="horz" pos="2154" userDrawn="1">
          <p15:clr>
            <a:srgbClr val="F26B43"/>
          </p15:clr>
        </p15:guide>
        <p15:guide id="40" orient="horz" pos="2381" userDrawn="1">
          <p15:clr>
            <a:srgbClr val="F26B43"/>
          </p15:clr>
        </p15:guide>
        <p15:guide id="41" orient="horz" pos="2608" userDrawn="1">
          <p15:clr>
            <a:srgbClr val="F26B43"/>
          </p15:clr>
        </p15:guide>
        <p15:guide id="42" orient="horz" pos="2835" userDrawn="1">
          <p15:clr>
            <a:srgbClr val="F26B43"/>
          </p15:clr>
        </p15:guide>
        <p15:guide id="43" orient="horz" pos="3061" userDrawn="1">
          <p15:clr>
            <a:srgbClr val="F26B43"/>
          </p15:clr>
        </p15:guide>
        <p15:guide id="44" orient="horz" pos="3288" userDrawn="1">
          <p15:clr>
            <a:srgbClr val="F26B43"/>
          </p15:clr>
        </p15:guide>
        <p15:guide id="45" orient="horz" pos="3515" userDrawn="1">
          <p15:clr>
            <a:srgbClr val="F26B43"/>
          </p15:clr>
        </p15:guide>
        <p15:guide id="46" orient="horz" pos="3742" userDrawn="1">
          <p15:clr>
            <a:srgbClr val="F26B43"/>
          </p15:clr>
        </p15:guide>
        <p15:guide id="47" orient="horz" pos="3968" userDrawn="1">
          <p15:clr>
            <a:srgbClr val="F26B43"/>
          </p15:clr>
        </p15:guide>
        <p15:guide id="48" orient="horz" pos="4195" userDrawn="1">
          <p15:clr>
            <a:srgbClr val="F26B43"/>
          </p15:clr>
        </p15:guide>
        <p15:guide id="49" orient="horz" pos="4422" userDrawn="1">
          <p15:clr>
            <a:srgbClr val="F26B43"/>
          </p15:clr>
        </p15:guide>
        <p15:guide id="50" orient="horz" pos="46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www.rafalszrajnert.pl/komunikacja-wewnetrzna-w-firmie/" TargetMode="External"/><Relationship Id="rId2" Type="http://schemas.openxmlformats.org/officeDocument/2006/relationships/hyperlink" Target="https://www.gov.pl/web/rcb/ksiega-komunikacji-kryzysowej" TargetMode="External"/><Relationship Id="rId1" Type="http://schemas.openxmlformats.org/officeDocument/2006/relationships/slideLayout" Target="../slideLayouts/slideLayout5.xml"/><Relationship Id="rId5" Type="http://schemas.openxmlformats.org/officeDocument/2006/relationships/hyperlink" Target="https://strefa-managera.pl/praktyczna-i-transparentna-komunikacja-wewnatrzfirmowa-czyli-jak-nie-przesadzic-w-zadna-strone/" TargetMode="External"/><Relationship Id="rId4" Type="http://schemas.openxmlformats.org/officeDocument/2006/relationships/hyperlink" Target="https://hrpowermentor.com/komunikacja-wewnetrzna-w-firmi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2726208F-D6F7-1381-5132-3B60A6BFE74B}"/>
              </a:ext>
            </a:extLst>
          </p:cNvPr>
          <p:cNvSpPr>
            <a:spLocks noGrp="1"/>
          </p:cNvSpPr>
          <p:nvPr>
            <p:ph type="ctrTitle"/>
          </p:nvPr>
        </p:nvSpPr>
        <p:spPr>
          <a:xfrm>
            <a:off x="1385877" y="3070227"/>
            <a:ext cx="7920115" cy="1717722"/>
          </a:xfrm>
        </p:spPr>
        <p:txBody>
          <a:bodyPr>
            <a:normAutofit fontScale="90000"/>
          </a:bodyPr>
          <a:lstStyle/>
          <a:p>
            <a:r>
              <a:rPr lang="pl-PL" dirty="0"/>
              <a:t>Warsztat 9: Działania komunikacyjne w sytuacji kryzysowej - komunikacja wewnętrzna w warunkach kryzysu </a:t>
            </a:r>
            <a:br>
              <a:rPr lang="pl-PL" dirty="0"/>
            </a:br>
            <a:r>
              <a:rPr lang="pl-PL" sz="1200" dirty="0"/>
              <a:t>Opracowała: dr Justyna Bagińska</a:t>
            </a:r>
          </a:p>
        </p:txBody>
      </p:sp>
      <p:sp>
        <p:nvSpPr>
          <p:cNvPr id="5" name="Podtytuł 4">
            <a:extLst>
              <a:ext uri="{FF2B5EF4-FFF2-40B4-BE49-F238E27FC236}">
                <a16:creationId xmlns:a16="http://schemas.microsoft.com/office/drawing/2014/main" id="{0F4B11A1-2445-C731-5567-0EBA6FAF8969}"/>
              </a:ext>
            </a:extLst>
          </p:cNvPr>
          <p:cNvSpPr>
            <a:spLocks noGrp="1"/>
          </p:cNvSpPr>
          <p:nvPr>
            <p:ph type="subTitle" idx="1"/>
          </p:nvPr>
        </p:nvSpPr>
        <p:spPr>
          <a:xfrm>
            <a:off x="1385810" y="4859957"/>
            <a:ext cx="7920115" cy="1081837"/>
          </a:xfrm>
        </p:spPr>
        <p:txBody>
          <a:bodyPr>
            <a:noAutofit/>
          </a:bodyPr>
          <a:lstStyle/>
          <a:p>
            <a:pPr>
              <a:lnSpc>
                <a:spcPct val="150000"/>
              </a:lnSpc>
              <a:spcBef>
                <a:spcPts val="0"/>
              </a:spcBef>
            </a:pPr>
            <a:endParaRPr lang="pl-PL" sz="1400" dirty="0"/>
          </a:p>
          <a:p>
            <a:pPr algn="ctr">
              <a:lnSpc>
                <a:spcPct val="150000"/>
              </a:lnSpc>
              <a:spcBef>
                <a:spcPts val="0"/>
              </a:spcBef>
            </a:pPr>
            <a:r>
              <a:rPr lang="pl-PL" sz="1100" dirty="0"/>
              <a:t>Projekt pod nazwą Kompetencje jutra - modyfikacja wybranych kierunków studiów w Karkonoskiej Akademii Nauk Stosowanych w Jeleniej Górze realizowany w ramach programu </a:t>
            </a:r>
          </a:p>
          <a:p>
            <a:pPr algn="ctr">
              <a:lnSpc>
                <a:spcPct val="150000"/>
              </a:lnSpc>
              <a:spcBef>
                <a:spcPts val="0"/>
              </a:spcBef>
            </a:pPr>
            <a:r>
              <a:rPr lang="pl-PL" sz="1100" dirty="0"/>
              <a:t>Fundusze Europejskie dla Rozwoju Społecznego 2021-2027</a:t>
            </a:r>
          </a:p>
          <a:p>
            <a:pPr>
              <a:lnSpc>
                <a:spcPts val="1150"/>
              </a:lnSpc>
              <a:spcBef>
                <a:spcPts val="0"/>
              </a:spcBef>
            </a:pPr>
            <a:endParaRPr lang="pl-PL" sz="1400" dirty="0"/>
          </a:p>
        </p:txBody>
      </p:sp>
      <p:sp>
        <p:nvSpPr>
          <p:cNvPr id="2" name="Symbol zastępczy daty 1">
            <a:extLst>
              <a:ext uri="{FF2B5EF4-FFF2-40B4-BE49-F238E27FC236}">
                <a16:creationId xmlns:a16="http://schemas.microsoft.com/office/drawing/2014/main" id="{01A395D3-35E7-4FC6-9F13-A51704F85134}"/>
              </a:ext>
            </a:extLst>
          </p:cNvPr>
          <p:cNvSpPr>
            <a:spLocks noGrp="1"/>
          </p:cNvSpPr>
          <p:nvPr>
            <p:ph type="dt" sz="half" idx="10"/>
          </p:nvPr>
        </p:nvSpPr>
        <p:spPr/>
        <p:txBody>
          <a:bodyPr/>
          <a:lstStyle/>
          <a:p>
            <a:fld id="{A83385F5-A64F-428D-9CAC-5D502640F501}" type="datetime1">
              <a:rPr lang="pl-PL" smtClean="0"/>
              <a:t>22.06.2025</a:t>
            </a:fld>
            <a:endParaRPr lang="pl-PL" dirty="0"/>
          </a:p>
        </p:txBody>
      </p:sp>
    </p:spTree>
    <p:extLst>
      <p:ext uri="{BB962C8B-B14F-4D97-AF65-F5344CB8AC3E}">
        <p14:creationId xmlns:p14="http://schemas.microsoft.com/office/powerpoint/2010/main" val="1061682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1624AE3-DAA9-2500-386B-58B642B76C5C}"/>
              </a:ext>
            </a:extLst>
          </p:cNvPr>
          <p:cNvSpPr>
            <a:spLocks noGrp="1"/>
          </p:cNvSpPr>
          <p:nvPr>
            <p:ph type="title"/>
          </p:nvPr>
        </p:nvSpPr>
        <p:spPr>
          <a:xfrm>
            <a:off x="5345906" y="899836"/>
            <a:ext cx="4320000" cy="1080001"/>
          </a:xfrm>
        </p:spPr>
        <p:txBody>
          <a:bodyPr anchor="t">
            <a:normAutofit/>
          </a:bodyPr>
          <a:lstStyle/>
          <a:p>
            <a:r>
              <a:rPr lang="pl-PL" dirty="0"/>
              <a:t>Kierunki komunikacji:</a:t>
            </a:r>
            <a:endParaRPr lang="en-GB" dirty="0"/>
          </a:p>
        </p:txBody>
      </p:sp>
      <p:sp>
        <p:nvSpPr>
          <p:cNvPr id="4" name="Symbol zastępczy numeru slajdu 3">
            <a:extLst>
              <a:ext uri="{FF2B5EF4-FFF2-40B4-BE49-F238E27FC236}">
                <a16:creationId xmlns:a16="http://schemas.microsoft.com/office/drawing/2014/main" id="{01863CEC-29F2-52A9-CA4E-842CB019331C}"/>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10</a:t>
            </a:fld>
            <a:endParaRPr lang="pl-PL" sz="300"/>
          </a:p>
        </p:txBody>
      </p:sp>
      <p:graphicFrame>
        <p:nvGraphicFramePr>
          <p:cNvPr id="6" name="Symbol zastępczy zawartości 2">
            <a:extLst>
              <a:ext uri="{FF2B5EF4-FFF2-40B4-BE49-F238E27FC236}">
                <a16:creationId xmlns:a16="http://schemas.microsoft.com/office/drawing/2014/main" id="{B6F7D2B0-8F65-A1AD-8F37-623BA265F511}"/>
              </a:ext>
            </a:extLst>
          </p:cNvPr>
          <p:cNvGraphicFramePr>
            <a:graphicFrameLocks noGrp="1"/>
          </p:cNvGraphicFramePr>
          <p:nvPr>
            <p:ph sz="half" idx="1"/>
            <p:extLst>
              <p:ext uri="{D42A27DB-BD31-4B8C-83A1-F6EECF244321}">
                <p14:modId xmlns:p14="http://schemas.microsoft.com/office/powerpoint/2010/main" val="4123256826"/>
              </p:ext>
            </p:extLst>
          </p:nvPr>
        </p:nvGraphicFramePr>
        <p:xfrm>
          <a:off x="5345906" y="1979837"/>
          <a:ext cx="4320382" cy="46800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46" name="Picture 2" descr="An infographic on the importance of transparency and authenticity in ...">
            <a:extLst>
              <a:ext uri="{FF2B5EF4-FFF2-40B4-BE49-F238E27FC236}">
                <a16:creationId xmlns:a16="http://schemas.microsoft.com/office/drawing/2014/main" id="{B2A70AC1-EEB9-6244-F1E3-CF4658BEFFAF}"/>
              </a:ext>
            </a:extLst>
          </p:cNvPr>
          <p:cNvPicPr>
            <a:picLocks noGrp="1" noChangeAspect="1" noChangeArrowheads="1"/>
          </p:cNvPicPr>
          <p:nvPr>
            <p:ph type="pic" sz="quarter" idx="11"/>
          </p:nvPr>
        </p:nvPicPr>
        <p:blipFill>
          <a:blip r:embed="rId8">
            <a:extLst>
              <a:ext uri="{28A0092B-C50C-407E-A947-70E740481C1C}">
                <a14:useLocalDpi xmlns:a14="http://schemas.microsoft.com/office/drawing/2010/main" val="0"/>
              </a:ext>
            </a:extLst>
          </a:blip>
          <a:srcRect l="6712" r="6712"/>
          <a:stretch>
            <a:fillRect/>
          </a:stretch>
        </p:blipFill>
        <p:spPr bwMode="auto">
          <a:xfrm>
            <a:off x="0" y="900113"/>
            <a:ext cx="4986338" cy="575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488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E780CF7-DF49-1507-4EA1-F4723E10B37B}"/>
              </a:ext>
            </a:extLst>
          </p:cNvPr>
          <p:cNvSpPr>
            <a:spLocks noGrp="1"/>
          </p:cNvSpPr>
          <p:nvPr>
            <p:ph type="title"/>
          </p:nvPr>
        </p:nvSpPr>
        <p:spPr/>
        <p:txBody>
          <a:bodyPr/>
          <a:lstStyle/>
          <a:p>
            <a:r>
              <a:rPr lang="pl-PL" dirty="0"/>
              <a:t>Grupy docelowe komunikacji wewnętrznej pionowej w dół (przykłady):</a:t>
            </a:r>
            <a:endParaRPr lang="en-GB" dirty="0"/>
          </a:p>
        </p:txBody>
      </p:sp>
      <p:sp>
        <p:nvSpPr>
          <p:cNvPr id="3" name="Symbol zastępczy zawartości 2">
            <a:extLst>
              <a:ext uri="{FF2B5EF4-FFF2-40B4-BE49-F238E27FC236}">
                <a16:creationId xmlns:a16="http://schemas.microsoft.com/office/drawing/2014/main" id="{C9930C9D-F0F0-67CB-D0CD-95B8621A5244}"/>
              </a:ext>
            </a:extLst>
          </p:cNvPr>
          <p:cNvSpPr>
            <a:spLocks noGrp="1"/>
          </p:cNvSpPr>
          <p:nvPr>
            <p:ph idx="1"/>
          </p:nvPr>
        </p:nvSpPr>
        <p:spPr/>
        <p:txBody>
          <a:bodyPr>
            <a:normAutofit/>
          </a:bodyPr>
          <a:lstStyle/>
          <a:p>
            <a:endParaRPr lang="pl-PL" dirty="0"/>
          </a:p>
          <a:p>
            <a:r>
              <a:rPr lang="pl-PL" dirty="0"/>
              <a:t>Pracownicy etatowi i na umowach na zlecenie</a:t>
            </a:r>
          </a:p>
          <a:p>
            <a:r>
              <a:rPr lang="pl-PL" dirty="0"/>
              <a:t>Pracownicy biurowi i administracyjni, produkcyjni</a:t>
            </a:r>
          </a:p>
          <a:p>
            <a:r>
              <a:rPr lang="pl-PL" dirty="0"/>
              <a:t>Pracownicy z różnych pokoleń (np. pokolenie Y, Z, Alfa)</a:t>
            </a:r>
          </a:p>
          <a:p>
            <a:r>
              <a:rPr lang="pl-PL" dirty="0"/>
              <a:t>Pracownicy zdalni i pracujący hybrydowo bądź na miejscu</a:t>
            </a:r>
          </a:p>
          <a:p>
            <a:r>
              <a:rPr lang="pl-PL" dirty="0"/>
              <a:t>Pracownicy sezonowi i na stałe</a:t>
            </a:r>
          </a:p>
          <a:p>
            <a:r>
              <a:rPr lang="pl-PL" dirty="0"/>
              <a:t>Pracownicy na pełen etat i na część etatu</a:t>
            </a:r>
          </a:p>
          <a:p>
            <a:endParaRPr lang="pl-PL" cap="all" dirty="0"/>
          </a:p>
          <a:p>
            <a:endParaRPr lang="pl-PL" cap="all" dirty="0"/>
          </a:p>
          <a:p>
            <a:pPr algn="ctr"/>
            <a:r>
              <a:rPr lang="pl-PL" sz="2000" i="1" cap="all" dirty="0"/>
              <a:t>Te grupy wymagają innych narzędzi i formy przekazu!</a:t>
            </a:r>
            <a:endParaRPr lang="en-GB" sz="2000" i="1" dirty="0"/>
          </a:p>
        </p:txBody>
      </p:sp>
      <p:sp>
        <p:nvSpPr>
          <p:cNvPr id="4" name="Symbol zastępczy numeru slajdu 3">
            <a:extLst>
              <a:ext uri="{FF2B5EF4-FFF2-40B4-BE49-F238E27FC236}">
                <a16:creationId xmlns:a16="http://schemas.microsoft.com/office/drawing/2014/main" id="{3B83F298-8DD3-71CC-5313-BAB6A92DA3B0}"/>
              </a:ext>
            </a:extLst>
          </p:cNvPr>
          <p:cNvSpPr>
            <a:spLocks noGrp="1"/>
          </p:cNvSpPr>
          <p:nvPr>
            <p:ph type="sldNum" sz="quarter" idx="10"/>
          </p:nvPr>
        </p:nvSpPr>
        <p:spPr/>
        <p:txBody>
          <a:bodyPr/>
          <a:lstStyle/>
          <a:p>
            <a:fld id="{EB4015AA-59F6-416B-87A6-8E3D940284E2}" type="slidenum">
              <a:rPr lang="pl-PL" smtClean="0"/>
              <a:pPr/>
              <a:t>11</a:t>
            </a:fld>
            <a:endParaRPr lang="pl-PL" dirty="0"/>
          </a:p>
        </p:txBody>
      </p:sp>
    </p:spTree>
    <p:extLst>
      <p:ext uri="{BB962C8B-B14F-4D97-AF65-F5344CB8AC3E}">
        <p14:creationId xmlns:p14="http://schemas.microsoft.com/office/powerpoint/2010/main" val="1361809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Komunikacja wewnętrzna w firmie [3 ZŁOTE ZASADY, pracownik - organizacja] 3">
            <a:extLst>
              <a:ext uri="{FF2B5EF4-FFF2-40B4-BE49-F238E27FC236}">
                <a16:creationId xmlns:a16="http://schemas.microsoft.com/office/drawing/2014/main" id="{04FD86B2-BDD7-5900-63F0-7E64ED62A90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b="19365"/>
          <a:stretch>
            <a:fillRect/>
          </a:stretch>
        </p:blipFill>
        <p:spPr bwMode="auto">
          <a:xfrm>
            <a:off x="377354" y="323453"/>
            <a:ext cx="10153128" cy="6958878"/>
          </a:xfrm>
          <a:prstGeom prst="rect">
            <a:avLst/>
          </a:prstGeom>
          <a:solidFill>
            <a:srgbClr val="FFFFFF"/>
          </a:solidFill>
        </p:spPr>
      </p:pic>
      <p:sp>
        <p:nvSpPr>
          <p:cNvPr id="4" name="Symbol zastępczy numeru slajdu 3" hidden="1">
            <a:extLst>
              <a:ext uri="{FF2B5EF4-FFF2-40B4-BE49-F238E27FC236}">
                <a16:creationId xmlns:a16="http://schemas.microsoft.com/office/drawing/2014/main" id="{242A4ECF-27FC-B853-6D8F-2B7031C85655}"/>
              </a:ext>
            </a:extLst>
          </p:cNvPr>
          <p:cNvSpPr>
            <a:spLocks noGrp="1"/>
          </p:cNvSpPr>
          <p:nvPr>
            <p:ph type="sldNum" sz="quarter" idx="10"/>
          </p:nvPr>
        </p:nvSpPr>
        <p:spPr/>
        <p:txBody>
          <a:bodyPr/>
          <a:lstStyle/>
          <a:p>
            <a:pPr>
              <a:spcAft>
                <a:spcPts val="600"/>
              </a:spcAft>
            </a:pPr>
            <a:fld id="{EB4015AA-59F6-416B-87A6-8E3D940284E2}" type="slidenum">
              <a:rPr lang="pl-PL" smtClean="0"/>
              <a:pPr>
                <a:spcAft>
                  <a:spcPts val="600"/>
                </a:spcAft>
              </a:pPr>
              <a:t>12</a:t>
            </a:fld>
            <a:endParaRPr lang="pl-PL"/>
          </a:p>
        </p:txBody>
      </p:sp>
    </p:spTree>
    <p:extLst>
      <p:ext uri="{BB962C8B-B14F-4D97-AF65-F5344CB8AC3E}">
        <p14:creationId xmlns:p14="http://schemas.microsoft.com/office/powerpoint/2010/main" val="3763677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AAC4883-8FB2-E5DA-B3EA-DA761A2C1F49}"/>
              </a:ext>
            </a:extLst>
          </p:cNvPr>
          <p:cNvSpPr>
            <a:spLocks noGrp="1"/>
          </p:cNvSpPr>
          <p:nvPr>
            <p:ph type="title"/>
          </p:nvPr>
        </p:nvSpPr>
        <p:spPr/>
        <p:txBody>
          <a:bodyPr/>
          <a:lstStyle/>
          <a:p>
            <a:r>
              <a:rPr lang="pl-PL" dirty="0"/>
              <a:t>Jak tworzyć komunikaty wewnętrzne dla pracowników - zasady:</a:t>
            </a:r>
            <a:endParaRPr lang="en-GB" dirty="0"/>
          </a:p>
        </p:txBody>
      </p:sp>
      <p:sp>
        <p:nvSpPr>
          <p:cNvPr id="3" name="Symbol zastępczy zawartości 2">
            <a:extLst>
              <a:ext uri="{FF2B5EF4-FFF2-40B4-BE49-F238E27FC236}">
                <a16:creationId xmlns:a16="http://schemas.microsoft.com/office/drawing/2014/main" id="{5B398415-AB18-7AC7-B78B-0B39A2EF61CA}"/>
              </a:ext>
            </a:extLst>
          </p:cNvPr>
          <p:cNvSpPr>
            <a:spLocks noGrp="1"/>
          </p:cNvSpPr>
          <p:nvPr>
            <p:ph idx="1"/>
          </p:nvPr>
        </p:nvSpPr>
        <p:spPr/>
        <p:txBody>
          <a:bodyPr>
            <a:normAutofit/>
          </a:bodyPr>
          <a:lstStyle/>
          <a:p>
            <a:pPr>
              <a:lnSpc>
                <a:spcPct val="120000"/>
              </a:lnSpc>
              <a:spcBef>
                <a:spcPts val="0"/>
              </a:spcBef>
            </a:pPr>
            <a:r>
              <a:rPr lang="pl-PL" b="1" dirty="0"/>
              <a:t>Określenie celu komunikatu.</a:t>
            </a:r>
            <a:r>
              <a:rPr lang="pl-PL" dirty="0"/>
              <a:t> </a:t>
            </a:r>
          </a:p>
          <a:p>
            <a:pPr marL="0" indent="0">
              <a:lnSpc>
                <a:spcPct val="120000"/>
              </a:lnSpc>
              <a:spcBef>
                <a:spcPts val="0"/>
              </a:spcBef>
              <a:buNone/>
            </a:pPr>
            <a:r>
              <a:rPr lang="pl-PL" dirty="0"/>
              <a:t>Zanim zaczniemy pisać, zastanówmy się, jaki jest cel naszego komunikatu. Czy chcemy przekazać ważną informację, wyjaśnić nową politykę, zachęcić do konkretnej akcji czy po prostu podziękować za wysiłek? Jasno określmy cel, aby wybrać odpowiedni ton i treść. </a:t>
            </a:r>
          </a:p>
          <a:p>
            <a:pPr>
              <a:lnSpc>
                <a:spcPct val="120000"/>
              </a:lnSpc>
              <a:spcBef>
                <a:spcPts val="0"/>
              </a:spcBef>
            </a:pPr>
            <a:r>
              <a:rPr lang="pl-PL" b="1" dirty="0"/>
              <a:t>Dostosujmy się do odbiorców </a:t>
            </a:r>
            <a:r>
              <a:rPr lang="pl-PL" dirty="0"/>
              <a:t> </a:t>
            </a:r>
          </a:p>
          <a:p>
            <a:pPr marL="0" indent="0">
              <a:lnSpc>
                <a:spcPct val="120000"/>
              </a:lnSpc>
              <a:spcBef>
                <a:spcPts val="0"/>
              </a:spcBef>
              <a:buNone/>
            </a:pPr>
            <a:r>
              <a:rPr lang="pl-PL" dirty="0"/>
              <a:t>Zrozumienie, kto jest grupą docelową komunikatu, jest niezwykle istotne. Dostosujmy styl, język i ton komunikatu do odbiorców. Unikajmy zbyt technicznych terminów, jeśli nie jesteśmy pewni, że wszyscy pracownicy je zrozumieją. </a:t>
            </a:r>
          </a:p>
          <a:p>
            <a:pPr>
              <a:lnSpc>
                <a:spcPct val="120000"/>
              </a:lnSpc>
              <a:spcBef>
                <a:spcPts val="0"/>
              </a:spcBef>
            </a:pPr>
            <a:r>
              <a:rPr lang="pl-PL" b="1" dirty="0"/>
              <a:t>Zastosujmy klarowną strukturę</a:t>
            </a:r>
            <a:r>
              <a:rPr lang="pl-PL" dirty="0"/>
              <a:t> </a:t>
            </a:r>
          </a:p>
          <a:p>
            <a:pPr marL="0" indent="0">
              <a:lnSpc>
                <a:spcPct val="120000"/>
              </a:lnSpc>
              <a:spcBef>
                <a:spcPts val="0"/>
              </a:spcBef>
              <a:buNone/>
            </a:pPr>
            <a:r>
              <a:rPr lang="pl-PL" dirty="0"/>
              <a:t>Komunikat powinien mieć klarowną strukturę, zaczynając od krótkiego wprowadzenia, przedstawienia głównej treści i zakończenia z podsumowaniem lub </a:t>
            </a:r>
            <a:r>
              <a:rPr lang="pl-PL" dirty="0" err="1"/>
              <a:t>call</a:t>
            </a:r>
            <a:r>
              <a:rPr lang="pl-PL" dirty="0"/>
              <a:t>-to-</a:t>
            </a:r>
            <a:r>
              <a:rPr lang="pl-PL" dirty="0" err="1"/>
              <a:t>action</a:t>
            </a:r>
            <a:r>
              <a:rPr lang="pl-PL" dirty="0"/>
              <a:t> (jeśli jest to potrzebne). </a:t>
            </a:r>
          </a:p>
          <a:p>
            <a:pPr>
              <a:lnSpc>
                <a:spcPct val="120000"/>
              </a:lnSpc>
              <a:spcBef>
                <a:spcPts val="0"/>
              </a:spcBef>
            </a:pPr>
            <a:endParaRPr lang="en-GB" dirty="0"/>
          </a:p>
        </p:txBody>
      </p:sp>
      <p:sp>
        <p:nvSpPr>
          <p:cNvPr id="4" name="Symbol zastępczy numeru slajdu 3">
            <a:extLst>
              <a:ext uri="{FF2B5EF4-FFF2-40B4-BE49-F238E27FC236}">
                <a16:creationId xmlns:a16="http://schemas.microsoft.com/office/drawing/2014/main" id="{44B37BB1-B87A-6F35-46C8-2D6120EAE6E0}"/>
              </a:ext>
            </a:extLst>
          </p:cNvPr>
          <p:cNvSpPr>
            <a:spLocks noGrp="1"/>
          </p:cNvSpPr>
          <p:nvPr>
            <p:ph type="sldNum" sz="quarter" idx="10"/>
          </p:nvPr>
        </p:nvSpPr>
        <p:spPr/>
        <p:txBody>
          <a:bodyPr/>
          <a:lstStyle/>
          <a:p>
            <a:fld id="{EB4015AA-59F6-416B-87A6-8E3D940284E2}" type="slidenum">
              <a:rPr lang="pl-PL" smtClean="0"/>
              <a:pPr/>
              <a:t>13</a:t>
            </a:fld>
            <a:endParaRPr lang="pl-PL" dirty="0"/>
          </a:p>
        </p:txBody>
      </p:sp>
    </p:spTree>
    <p:extLst>
      <p:ext uri="{BB962C8B-B14F-4D97-AF65-F5344CB8AC3E}">
        <p14:creationId xmlns:p14="http://schemas.microsoft.com/office/powerpoint/2010/main" val="2441570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1F63C09-8989-3F98-A32B-396E61DB02C5}"/>
              </a:ext>
            </a:extLst>
          </p:cNvPr>
          <p:cNvSpPr>
            <a:spLocks noGrp="1"/>
          </p:cNvSpPr>
          <p:nvPr>
            <p:ph type="title"/>
          </p:nvPr>
        </p:nvSpPr>
        <p:spPr/>
        <p:txBody>
          <a:bodyPr/>
          <a:lstStyle/>
          <a:p>
            <a:r>
              <a:rPr lang="pl-PL" dirty="0"/>
              <a:t>Jak tworzyć komunikaty wewnętrzne dla pracowników – zasady (c.d.):</a:t>
            </a:r>
            <a:endParaRPr lang="en-GB" dirty="0"/>
          </a:p>
        </p:txBody>
      </p:sp>
      <p:sp>
        <p:nvSpPr>
          <p:cNvPr id="3" name="Symbol zastępczy zawartości 2">
            <a:extLst>
              <a:ext uri="{FF2B5EF4-FFF2-40B4-BE49-F238E27FC236}">
                <a16:creationId xmlns:a16="http://schemas.microsoft.com/office/drawing/2014/main" id="{96C4B54C-95F9-6796-68E2-7F00E650CC7F}"/>
              </a:ext>
            </a:extLst>
          </p:cNvPr>
          <p:cNvSpPr>
            <a:spLocks noGrp="1"/>
          </p:cNvSpPr>
          <p:nvPr>
            <p:ph idx="1"/>
          </p:nvPr>
        </p:nvSpPr>
        <p:spPr/>
        <p:txBody>
          <a:bodyPr/>
          <a:lstStyle/>
          <a:p>
            <a:pPr>
              <a:lnSpc>
                <a:spcPct val="120000"/>
              </a:lnSpc>
              <a:spcBef>
                <a:spcPts val="0"/>
              </a:spcBef>
            </a:pPr>
            <a:r>
              <a:rPr lang="pl-PL" b="1" dirty="0"/>
              <a:t>Używajmy prostego języka</a:t>
            </a:r>
            <a:r>
              <a:rPr lang="pl-PL" dirty="0"/>
              <a:t> </a:t>
            </a:r>
          </a:p>
          <a:p>
            <a:pPr marL="0" indent="0">
              <a:lnSpc>
                <a:spcPct val="120000"/>
              </a:lnSpc>
              <a:spcBef>
                <a:spcPts val="0"/>
              </a:spcBef>
              <a:buNone/>
            </a:pPr>
            <a:r>
              <a:rPr lang="pl-PL" dirty="0"/>
              <a:t>Unikajmy zbędnej biurokracji i skomplikowanych zwrotów. Używaj prostego i klarownego języka, który jest zrozumiały dla każdego. </a:t>
            </a:r>
          </a:p>
          <a:p>
            <a:pPr>
              <a:lnSpc>
                <a:spcPct val="120000"/>
              </a:lnSpc>
              <a:spcBef>
                <a:spcPts val="0"/>
              </a:spcBef>
            </a:pPr>
            <a:r>
              <a:rPr lang="pl-PL" b="1" dirty="0"/>
              <a:t>Krótko i na temat</a:t>
            </a:r>
            <a:r>
              <a:rPr lang="pl-PL" dirty="0"/>
              <a:t> </a:t>
            </a:r>
          </a:p>
          <a:p>
            <a:pPr marL="0" indent="0">
              <a:lnSpc>
                <a:spcPct val="120000"/>
              </a:lnSpc>
              <a:spcBef>
                <a:spcPts val="0"/>
              </a:spcBef>
              <a:buNone/>
            </a:pPr>
            <a:r>
              <a:rPr lang="pl-PL" dirty="0"/>
              <a:t>Komunikaty firmowe powinny być zwięzłe i skupiać się na najważniejszych informacjach. Unikajmy rozpisywania się i powtarzania tych samych treści. </a:t>
            </a:r>
          </a:p>
          <a:p>
            <a:pPr>
              <a:lnSpc>
                <a:spcPct val="120000"/>
              </a:lnSpc>
              <a:spcBef>
                <a:spcPts val="0"/>
              </a:spcBef>
            </a:pPr>
            <a:r>
              <a:rPr lang="pl-PL" b="1" dirty="0"/>
              <a:t>Wykorzystajmy punkty lub listy</a:t>
            </a:r>
            <a:r>
              <a:rPr lang="pl-PL" dirty="0"/>
              <a:t> </a:t>
            </a:r>
          </a:p>
          <a:p>
            <a:pPr marL="0" indent="0">
              <a:lnSpc>
                <a:spcPct val="120000"/>
              </a:lnSpc>
              <a:spcBef>
                <a:spcPts val="0"/>
              </a:spcBef>
              <a:buNone/>
            </a:pPr>
            <a:r>
              <a:rPr lang="pl-PL" dirty="0"/>
              <a:t>Jeśli mamy do przekazania kilka punktów lub informacji. To ułatwi pracownikom zrozumienie i zapamiętanie treści. </a:t>
            </a:r>
          </a:p>
          <a:p>
            <a:pPr>
              <a:lnSpc>
                <a:spcPct val="120000"/>
              </a:lnSpc>
              <a:spcBef>
                <a:spcPts val="0"/>
              </a:spcBef>
            </a:pPr>
            <a:r>
              <a:rPr lang="pl-PL" b="1" dirty="0"/>
              <a:t>Wyróżnijmy kluczowe informacje</a:t>
            </a:r>
            <a:r>
              <a:rPr lang="pl-PL" dirty="0"/>
              <a:t> </a:t>
            </a:r>
          </a:p>
          <a:p>
            <a:pPr marL="0" indent="0">
              <a:lnSpc>
                <a:spcPct val="120000"/>
              </a:lnSpc>
              <a:spcBef>
                <a:spcPts val="0"/>
              </a:spcBef>
              <a:buNone/>
            </a:pPr>
            <a:r>
              <a:rPr lang="pl-PL" dirty="0"/>
              <a:t>Ważne informacje warto wyróżnić pogrubieniem, kursywą lub kolorem, aby przyciągnęły uwagę czytelnika. </a:t>
            </a:r>
          </a:p>
          <a:p>
            <a:pPr marL="0" indent="0">
              <a:lnSpc>
                <a:spcPct val="120000"/>
              </a:lnSpc>
              <a:spcBef>
                <a:spcPts val="0"/>
              </a:spcBef>
              <a:buNone/>
            </a:pPr>
            <a:endParaRPr lang="pl-PL" dirty="0"/>
          </a:p>
          <a:p>
            <a:endParaRPr lang="en-GB" dirty="0"/>
          </a:p>
        </p:txBody>
      </p:sp>
      <p:sp>
        <p:nvSpPr>
          <p:cNvPr id="4" name="Symbol zastępczy numeru slajdu 3">
            <a:extLst>
              <a:ext uri="{FF2B5EF4-FFF2-40B4-BE49-F238E27FC236}">
                <a16:creationId xmlns:a16="http://schemas.microsoft.com/office/drawing/2014/main" id="{77E26E5A-B3AB-4071-1078-2CCC71E1AE8C}"/>
              </a:ext>
            </a:extLst>
          </p:cNvPr>
          <p:cNvSpPr>
            <a:spLocks noGrp="1"/>
          </p:cNvSpPr>
          <p:nvPr>
            <p:ph type="sldNum" sz="quarter" idx="10"/>
          </p:nvPr>
        </p:nvSpPr>
        <p:spPr/>
        <p:txBody>
          <a:bodyPr/>
          <a:lstStyle/>
          <a:p>
            <a:fld id="{EB4015AA-59F6-416B-87A6-8E3D940284E2}" type="slidenum">
              <a:rPr lang="pl-PL" smtClean="0"/>
              <a:pPr/>
              <a:t>14</a:t>
            </a:fld>
            <a:endParaRPr lang="pl-PL" dirty="0"/>
          </a:p>
        </p:txBody>
      </p:sp>
    </p:spTree>
    <p:extLst>
      <p:ext uri="{BB962C8B-B14F-4D97-AF65-F5344CB8AC3E}">
        <p14:creationId xmlns:p14="http://schemas.microsoft.com/office/powerpoint/2010/main" val="3516066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886C765-F1F3-E297-1FC5-3A9764C6F78D}"/>
              </a:ext>
            </a:extLst>
          </p:cNvPr>
          <p:cNvSpPr>
            <a:spLocks noGrp="1"/>
          </p:cNvSpPr>
          <p:nvPr>
            <p:ph type="title"/>
          </p:nvPr>
        </p:nvSpPr>
        <p:spPr/>
        <p:txBody>
          <a:bodyPr/>
          <a:lstStyle/>
          <a:p>
            <a:r>
              <a:rPr lang="pl-PL" dirty="0"/>
              <a:t>Jak tworzyć komunikaty wewnętrzne dla pracowników – zasady (c.d.):</a:t>
            </a:r>
            <a:endParaRPr lang="en-GB" dirty="0"/>
          </a:p>
        </p:txBody>
      </p:sp>
      <p:sp>
        <p:nvSpPr>
          <p:cNvPr id="3" name="Symbol zastępczy zawartości 2">
            <a:extLst>
              <a:ext uri="{FF2B5EF4-FFF2-40B4-BE49-F238E27FC236}">
                <a16:creationId xmlns:a16="http://schemas.microsoft.com/office/drawing/2014/main" id="{70A5A670-65A1-0E09-4E38-76316A781DDD}"/>
              </a:ext>
            </a:extLst>
          </p:cNvPr>
          <p:cNvSpPr>
            <a:spLocks noGrp="1"/>
          </p:cNvSpPr>
          <p:nvPr>
            <p:ph idx="1"/>
          </p:nvPr>
        </p:nvSpPr>
        <p:spPr/>
        <p:txBody>
          <a:bodyPr>
            <a:normAutofit/>
          </a:bodyPr>
          <a:lstStyle/>
          <a:p>
            <a:pPr>
              <a:lnSpc>
                <a:spcPct val="120000"/>
              </a:lnSpc>
              <a:spcBef>
                <a:spcPts val="0"/>
              </a:spcBef>
            </a:pPr>
            <a:r>
              <a:rPr lang="pl-PL" b="1" dirty="0"/>
              <a:t>Unikajmy przesadnej formalności</a:t>
            </a:r>
            <a:r>
              <a:rPr lang="pl-PL" dirty="0"/>
              <a:t> </a:t>
            </a:r>
          </a:p>
          <a:p>
            <a:pPr marL="0" indent="0">
              <a:lnSpc>
                <a:spcPct val="120000"/>
              </a:lnSpc>
              <a:spcBef>
                <a:spcPts val="0"/>
              </a:spcBef>
              <a:buNone/>
            </a:pPr>
            <a:r>
              <a:rPr lang="pl-PL" dirty="0"/>
              <a:t>Choć komunikat firmowy powinien być profesjonalny, niekoniecznie musi być sztywny i formalny. Przyjazny i ludzki ton może pomóc w ułatwieniu zrozumienia i nawiązaniu więzi. </a:t>
            </a:r>
          </a:p>
          <a:p>
            <a:pPr>
              <a:lnSpc>
                <a:spcPct val="120000"/>
              </a:lnSpc>
              <a:spcBef>
                <a:spcPts val="0"/>
              </a:spcBef>
            </a:pPr>
            <a:r>
              <a:rPr lang="pl-PL" b="1" dirty="0"/>
              <a:t>Zamieszczajmy konkretne informacje</a:t>
            </a:r>
            <a:r>
              <a:rPr lang="pl-PL" dirty="0"/>
              <a:t> </a:t>
            </a:r>
          </a:p>
          <a:p>
            <a:pPr marL="0" indent="0">
              <a:lnSpc>
                <a:spcPct val="120000"/>
              </a:lnSpc>
              <a:spcBef>
                <a:spcPts val="0"/>
              </a:spcBef>
              <a:buNone/>
            </a:pPr>
            <a:r>
              <a:rPr lang="pl-PL" dirty="0"/>
              <a:t>Jeśli przekazujemy terminy, miejsca, numery telefonów lub linki, upewnijmy się, że są one poprawne i łatwo dostępne. </a:t>
            </a:r>
          </a:p>
          <a:p>
            <a:pPr>
              <a:lnSpc>
                <a:spcPct val="120000"/>
              </a:lnSpc>
              <a:spcBef>
                <a:spcPts val="0"/>
              </a:spcBef>
            </a:pPr>
            <a:r>
              <a:rPr lang="pl-PL" b="1" dirty="0"/>
              <a:t>Zapewnijmy możliwość zadania pytania</a:t>
            </a:r>
            <a:r>
              <a:rPr lang="pl-PL" dirty="0"/>
              <a:t> </a:t>
            </a:r>
          </a:p>
          <a:p>
            <a:pPr marL="0" indent="0">
              <a:lnSpc>
                <a:spcPct val="120000"/>
              </a:lnSpc>
              <a:spcBef>
                <a:spcPts val="0"/>
              </a:spcBef>
              <a:buNone/>
            </a:pPr>
            <a:r>
              <a:rPr lang="pl-PL" dirty="0"/>
              <a:t>Jeśli istnieje taka potrzeba, zachęćmy albo dajmy możliwość pracownikom do zadawania pytań lub próśb o dodatkowe wyjaśnienia. </a:t>
            </a:r>
          </a:p>
          <a:p>
            <a:pPr>
              <a:lnSpc>
                <a:spcPct val="120000"/>
              </a:lnSpc>
              <a:spcBef>
                <a:spcPts val="0"/>
              </a:spcBef>
            </a:pPr>
            <a:r>
              <a:rPr lang="pl-PL" b="1" dirty="0"/>
              <a:t>Sprawdźmy poprawność i jasność komunikatu</a:t>
            </a:r>
            <a:r>
              <a:rPr lang="pl-PL" dirty="0"/>
              <a:t> </a:t>
            </a:r>
          </a:p>
          <a:p>
            <a:pPr marL="0" indent="0">
              <a:lnSpc>
                <a:spcPct val="120000"/>
              </a:lnSpc>
              <a:spcBef>
                <a:spcPts val="0"/>
              </a:spcBef>
              <a:buNone/>
            </a:pPr>
            <a:r>
              <a:rPr lang="pl-PL" dirty="0"/>
              <a:t>Zanim wyślemy komunikat, przeczytajmy go kilka razy, aby upewnić się, że jest zrozumiały i pozbawiony błędów. </a:t>
            </a:r>
          </a:p>
        </p:txBody>
      </p:sp>
      <p:sp>
        <p:nvSpPr>
          <p:cNvPr id="4" name="Symbol zastępczy numeru slajdu 3">
            <a:extLst>
              <a:ext uri="{FF2B5EF4-FFF2-40B4-BE49-F238E27FC236}">
                <a16:creationId xmlns:a16="http://schemas.microsoft.com/office/drawing/2014/main" id="{C52E5586-4B39-0686-4AAB-A7D2AAA70CDE}"/>
              </a:ext>
            </a:extLst>
          </p:cNvPr>
          <p:cNvSpPr>
            <a:spLocks noGrp="1"/>
          </p:cNvSpPr>
          <p:nvPr>
            <p:ph type="sldNum" sz="quarter" idx="10"/>
          </p:nvPr>
        </p:nvSpPr>
        <p:spPr/>
        <p:txBody>
          <a:bodyPr/>
          <a:lstStyle/>
          <a:p>
            <a:fld id="{EB4015AA-59F6-416B-87A6-8E3D940284E2}" type="slidenum">
              <a:rPr lang="pl-PL" smtClean="0"/>
              <a:pPr/>
              <a:t>15</a:t>
            </a:fld>
            <a:endParaRPr lang="pl-PL" dirty="0"/>
          </a:p>
        </p:txBody>
      </p:sp>
    </p:spTree>
    <p:extLst>
      <p:ext uri="{BB962C8B-B14F-4D97-AF65-F5344CB8AC3E}">
        <p14:creationId xmlns:p14="http://schemas.microsoft.com/office/powerpoint/2010/main" val="2962745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435205E-1069-ED2E-249C-81B2D3F984BC}"/>
              </a:ext>
            </a:extLst>
          </p:cNvPr>
          <p:cNvSpPr>
            <a:spLocks noGrp="1"/>
          </p:cNvSpPr>
          <p:nvPr>
            <p:ph type="title"/>
          </p:nvPr>
        </p:nvSpPr>
        <p:spPr/>
        <p:txBody>
          <a:bodyPr/>
          <a:lstStyle/>
          <a:p>
            <a:r>
              <a:rPr lang="pl-PL" dirty="0"/>
              <a:t>Jak tworzyć komunikaty wewnętrzne dla pracowników – zasady (c.d.):</a:t>
            </a:r>
            <a:endParaRPr lang="en-GB" dirty="0"/>
          </a:p>
        </p:txBody>
      </p:sp>
      <p:sp>
        <p:nvSpPr>
          <p:cNvPr id="3" name="Symbol zastępczy zawartości 2">
            <a:extLst>
              <a:ext uri="{FF2B5EF4-FFF2-40B4-BE49-F238E27FC236}">
                <a16:creationId xmlns:a16="http://schemas.microsoft.com/office/drawing/2014/main" id="{251A8426-0B42-23B5-41DA-E11FC5127A0B}"/>
              </a:ext>
            </a:extLst>
          </p:cNvPr>
          <p:cNvSpPr>
            <a:spLocks noGrp="1"/>
          </p:cNvSpPr>
          <p:nvPr>
            <p:ph idx="1"/>
          </p:nvPr>
        </p:nvSpPr>
        <p:spPr/>
        <p:txBody>
          <a:bodyPr/>
          <a:lstStyle/>
          <a:p>
            <a:pPr>
              <a:lnSpc>
                <a:spcPct val="120000"/>
              </a:lnSpc>
              <a:spcBef>
                <a:spcPts val="0"/>
              </a:spcBef>
            </a:pPr>
            <a:r>
              <a:rPr lang="pl-PL" b="1" dirty="0"/>
              <a:t>Przykłady i ilustracje</a:t>
            </a:r>
            <a:r>
              <a:rPr lang="pl-PL" dirty="0"/>
              <a:t> </a:t>
            </a:r>
          </a:p>
          <a:p>
            <a:pPr marL="0" indent="0">
              <a:lnSpc>
                <a:spcPct val="120000"/>
              </a:lnSpc>
              <a:spcBef>
                <a:spcPts val="0"/>
              </a:spcBef>
              <a:buNone/>
            </a:pPr>
            <a:r>
              <a:rPr lang="pl-PL" dirty="0"/>
              <a:t>W niektórych przypadkach, szczególnie gdy chodzi o bardziej skomplikowane zagadnienia, można zastosować ilustracje, wykresy lub przykłady, aby lepiej wyjaśnić treść. </a:t>
            </a:r>
          </a:p>
          <a:p>
            <a:pPr>
              <a:lnSpc>
                <a:spcPct val="120000"/>
              </a:lnSpc>
              <a:spcBef>
                <a:spcPts val="0"/>
              </a:spcBef>
            </a:pPr>
            <a:r>
              <a:rPr lang="pl-PL" b="1" dirty="0"/>
              <a:t>Zapewnijmy łatwy dostęp</a:t>
            </a:r>
            <a:r>
              <a:rPr lang="pl-PL" dirty="0"/>
              <a:t> </a:t>
            </a:r>
          </a:p>
          <a:p>
            <a:pPr marL="0" indent="0">
              <a:lnSpc>
                <a:spcPct val="120000"/>
              </a:lnSpc>
              <a:spcBef>
                <a:spcPts val="0"/>
              </a:spcBef>
              <a:buNone/>
            </a:pPr>
            <a:r>
              <a:rPr lang="pl-PL" dirty="0"/>
              <a:t>Upewnijmy się, że komunikat jest dostępny dla pracowników w odpowiednim miejscu, na przykład na wewnętrznej platformie, e-mailu czy tablicy ogłoszeń. </a:t>
            </a:r>
          </a:p>
          <a:p>
            <a:pPr>
              <a:lnSpc>
                <a:spcPct val="120000"/>
              </a:lnSpc>
              <a:spcBef>
                <a:spcPts val="0"/>
              </a:spcBef>
            </a:pPr>
            <a:r>
              <a:rPr lang="pl-PL" b="1" dirty="0"/>
              <a:t>Monitorujmy skuteczność</a:t>
            </a:r>
            <a:r>
              <a:rPr lang="pl-PL" dirty="0"/>
              <a:t> </a:t>
            </a:r>
          </a:p>
          <a:p>
            <a:pPr marL="0" indent="0">
              <a:lnSpc>
                <a:spcPct val="120000"/>
              </a:lnSpc>
              <a:spcBef>
                <a:spcPts val="0"/>
              </a:spcBef>
              <a:buNone/>
            </a:pPr>
            <a:r>
              <a:rPr lang="pl-PL" dirty="0"/>
              <a:t>Po przesłaniu komunikatu obserwujmy reakcje pracowników. To pomoże nam zrozumieć, czy przekazano informacje w sposób skuteczny i zrozumiały. </a:t>
            </a:r>
          </a:p>
        </p:txBody>
      </p:sp>
      <p:sp>
        <p:nvSpPr>
          <p:cNvPr id="4" name="Symbol zastępczy numeru slajdu 3">
            <a:extLst>
              <a:ext uri="{FF2B5EF4-FFF2-40B4-BE49-F238E27FC236}">
                <a16:creationId xmlns:a16="http://schemas.microsoft.com/office/drawing/2014/main" id="{D2BB6AC8-2C40-C3C7-CFB9-D4D4381D0274}"/>
              </a:ext>
            </a:extLst>
          </p:cNvPr>
          <p:cNvSpPr>
            <a:spLocks noGrp="1"/>
          </p:cNvSpPr>
          <p:nvPr>
            <p:ph type="sldNum" sz="quarter" idx="10"/>
          </p:nvPr>
        </p:nvSpPr>
        <p:spPr/>
        <p:txBody>
          <a:bodyPr/>
          <a:lstStyle/>
          <a:p>
            <a:fld id="{EB4015AA-59F6-416B-87A6-8E3D940284E2}" type="slidenum">
              <a:rPr lang="pl-PL" smtClean="0"/>
              <a:pPr/>
              <a:t>16</a:t>
            </a:fld>
            <a:endParaRPr lang="pl-PL" dirty="0"/>
          </a:p>
        </p:txBody>
      </p:sp>
    </p:spTree>
    <p:extLst>
      <p:ext uri="{BB962C8B-B14F-4D97-AF65-F5344CB8AC3E}">
        <p14:creationId xmlns:p14="http://schemas.microsoft.com/office/powerpoint/2010/main" val="161674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1771797-947A-88AE-9027-F4B6905CA552}"/>
              </a:ext>
            </a:extLst>
          </p:cNvPr>
          <p:cNvSpPr>
            <a:spLocks noGrp="1"/>
          </p:cNvSpPr>
          <p:nvPr>
            <p:ph type="title"/>
          </p:nvPr>
        </p:nvSpPr>
        <p:spPr/>
        <p:txBody>
          <a:bodyPr/>
          <a:lstStyle/>
          <a:p>
            <a:r>
              <a:rPr lang="pl-PL" dirty="0"/>
              <a:t>Zadanie:</a:t>
            </a:r>
            <a:endParaRPr lang="en-GB" dirty="0"/>
          </a:p>
        </p:txBody>
      </p:sp>
      <p:sp>
        <p:nvSpPr>
          <p:cNvPr id="3" name="Symbol zastępczy zawartości 2">
            <a:extLst>
              <a:ext uri="{FF2B5EF4-FFF2-40B4-BE49-F238E27FC236}">
                <a16:creationId xmlns:a16="http://schemas.microsoft.com/office/drawing/2014/main" id="{6459E43B-7A23-3200-AC23-7C31CF773CDC}"/>
              </a:ext>
            </a:extLst>
          </p:cNvPr>
          <p:cNvSpPr>
            <a:spLocks noGrp="1"/>
          </p:cNvSpPr>
          <p:nvPr>
            <p:ph idx="1"/>
          </p:nvPr>
        </p:nvSpPr>
        <p:spPr/>
        <p:txBody>
          <a:bodyPr/>
          <a:lstStyle/>
          <a:p>
            <a:r>
              <a:rPr lang="pl-PL" dirty="0"/>
              <a:t>Zadanie wykonywane w 3-4 osobowych grupach</a:t>
            </a:r>
          </a:p>
          <a:p>
            <a:r>
              <a:rPr lang="pl-PL" dirty="0"/>
              <a:t>Czas trwania: 60 minut</a:t>
            </a:r>
          </a:p>
          <a:p>
            <a:r>
              <a:rPr lang="pl-PL" dirty="0"/>
              <a:t>Biuro podróży działające na terenie Dolnego Śląska, którego jesteście kierownictwem, przechodzi trudny okres. Planujecie restrukturyzację oraz zwolnienie 15% młodych pracowników bezpośredniej obsługi klienta. Zastanówcie się, jakie instrumenty (co najmniej dwa) komunikacji wewnętrznej (komunikacji pionowej w dół) będą najodpowiedniejsze dla przekazania tej informacji. Dlaczego akurat te kanały proponujecie? Co przekażecie w takim komunikacie, jakie treści? Przygotujcie jeden taki komunikat odpowiedni dla wybranego przez Was instrumentu komunikacji.</a:t>
            </a:r>
          </a:p>
          <a:p>
            <a:r>
              <a:rPr lang="pl-PL" dirty="0"/>
              <a:t>Zapiszcie swoje propozycje w pliku </a:t>
            </a:r>
            <a:r>
              <a:rPr lang="pl-PL" dirty="0" err="1"/>
              <a:t>word</a:t>
            </a:r>
            <a:r>
              <a:rPr lang="pl-PL" dirty="0"/>
              <a:t>, a następnie wymieńcie się nimi z innymi grupami (mailowo, za pomocą komunikatora, np. Whatsapp lub na </a:t>
            </a:r>
            <a:r>
              <a:rPr lang="pl-PL" dirty="0" err="1"/>
              <a:t>Teamsie</a:t>
            </a:r>
            <a:r>
              <a:rPr lang="pl-PL" dirty="0"/>
              <a:t>). Które z nich się powtarzają? Czy inne grupy miały podobną argumentację? Który komunikat jest w waszej ocenie lepszy?</a:t>
            </a:r>
            <a:endParaRPr lang="en-GB" dirty="0"/>
          </a:p>
        </p:txBody>
      </p:sp>
      <p:sp>
        <p:nvSpPr>
          <p:cNvPr id="4" name="Symbol zastępczy numeru slajdu 3">
            <a:extLst>
              <a:ext uri="{FF2B5EF4-FFF2-40B4-BE49-F238E27FC236}">
                <a16:creationId xmlns:a16="http://schemas.microsoft.com/office/drawing/2014/main" id="{89E2F31D-7BA7-C41B-991D-17E1B3F86656}"/>
              </a:ext>
            </a:extLst>
          </p:cNvPr>
          <p:cNvSpPr>
            <a:spLocks noGrp="1"/>
          </p:cNvSpPr>
          <p:nvPr>
            <p:ph type="sldNum" sz="quarter" idx="10"/>
          </p:nvPr>
        </p:nvSpPr>
        <p:spPr/>
        <p:txBody>
          <a:bodyPr/>
          <a:lstStyle/>
          <a:p>
            <a:fld id="{EB4015AA-59F6-416B-87A6-8E3D940284E2}" type="slidenum">
              <a:rPr lang="pl-PL" smtClean="0"/>
              <a:pPr/>
              <a:t>17</a:t>
            </a:fld>
            <a:endParaRPr lang="pl-PL" dirty="0"/>
          </a:p>
        </p:txBody>
      </p:sp>
    </p:spTree>
    <p:extLst>
      <p:ext uri="{BB962C8B-B14F-4D97-AF65-F5344CB8AC3E}">
        <p14:creationId xmlns:p14="http://schemas.microsoft.com/office/powerpoint/2010/main" val="2103747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BE48802-D76B-5B26-D4BE-5B5F1145DDB9}"/>
              </a:ext>
            </a:extLst>
          </p:cNvPr>
          <p:cNvSpPr>
            <a:spLocks noGrp="1"/>
          </p:cNvSpPr>
          <p:nvPr>
            <p:ph type="title"/>
          </p:nvPr>
        </p:nvSpPr>
        <p:spPr/>
        <p:txBody>
          <a:bodyPr/>
          <a:lstStyle/>
          <a:p>
            <a:r>
              <a:rPr lang="pl-PL" dirty="0"/>
              <a:t>Źródła:</a:t>
            </a:r>
            <a:endParaRPr lang="en-GB" dirty="0"/>
          </a:p>
        </p:txBody>
      </p:sp>
      <p:sp>
        <p:nvSpPr>
          <p:cNvPr id="3" name="Symbol zastępczy zawartości 2">
            <a:extLst>
              <a:ext uri="{FF2B5EF4-FFF2-40B4-BE49-F238E27FC236}">
                <a16:creationId xmlns:a16="http://schemas.microsoft.com/office/drawing/2014/main" id="{5248A06F-43F6-1355-E490-13D9E6AD0EC0}"/>
              </a:ext>
            </a:extLst>
          </p:cNvPr>
          <p:cNvSpPr>
            <a:spLocks noGrp="1"/>
          </p:cNvSpPr>
          <p:nvPr>
            <p:ph idx="1"/>
          </p:nvPr>
        </p:nvSpPr>
        <p:spPr/>
        <p:txBody>
          <a:bodyPr/>
          <a:lstStyle/>
          <a:p>
            <a:r>
              <a:rPr lang="pl-PL" dirty="0"/>
              <a:t>Księga komunikacji kryzysowej – teoria i praktyka, Rządowe Centrum Bezpieczeństwa, 2024, </a:t>
            </a:r>
            <a:r>
              <a:rPr lang="pl-PL" dirty="0">
                <a:hlinkClick r:id="rId2"/>
              </a:rPr>
              <a:t>Księga Komunikacji Kryzysowej - Rządowe Centrum Bezpieczeństwa - Portal </a:t>
            </a:r>
            <a:r>
              <a:rPr lang="pl-PL" dirty="0" err="1">
                <a:hlinkClick r:id="rId2"/>
              </a:rPr>
              <a:t>Gov.pl</a:t>
            </a:r>
            <a:endParaRPr lang="pl-PL" dirty="0"/>
          </a:p>
          <a:p>
            <a:r>
              <a:rPr lang="pl-PL" dirty="0" err="1">
                <a:hlinkClick r:id="rId3"/>
              </a:rPr>
              <a:t>https</a:t>
            </a:r>
            <a:r>
              <a:rPr lang="pl-PL" dirty="0">
                <a:hlinkClick r:id="rId3"/>
              </a:rPr>
              <a:t>://</a:t>
            </a:r>
            <a:r>
              <a:rPr lang="pl-PL" dirty="0" err="1">
                <a:hlinkClick r:id="rId3"/>
              </a:rPr>
              <a:t>www.rafalszrajnert.pl</a:t>
            </a:r>
            <a:r>
              <a:rPr lang="pl-PL" dirty="0">
                <a:hlinkClick r:id="rId3"/>
              </a:rPr>
              <a:t>/komunikacja-</a:t>
            </a:r>
            <a:r>
              <a:rPr lang="pl-PL" dirty="0" err="1">
                <a:hlinkClick r:id="rId3"/>
              </a:rPr>
              <a:t>wewnetrzna</a:t>
            </a:r>
            <a:r>
              <a:rPr lang="pl-PL" dirty="0">
                <a:hlinkClick r:id="rId3"/>
              </a:rPr>
              <a:t>-w-firmie/</a:t>
            </a:r>
            <a:endParaRPr lang="pl-PL" dirty="0"/>
          </a:p>
          <a:p>
            <a:r>
              <a:rPr lang="pl-PL" dirty="0">
                <a:hlinkClick r:id="rId4"/>
              </a:rPr>
              <a:t>7 przykazań Komunikacji Wewnętrznej w firmie - </a:t>
            </a:r>
            <a:r>
              <a:rPr lang="pl-PL" dirty="0" err="1">
                <a:hlinkClick r:id="rId4"/>
              </a:rPr>
              <a:t>HR</a:t>
            </a:r>
            <a:r>
              <a:rPr lang="pl-PL" dirty="0">
                <a:hlinkClick r:id="rId4"/>
              </a:rPr>
              <a:t> Power Mentor</a:t>
            </a:r>
            <a:endParaRPr lang="pl-PL" dirty="0"/>
          </a:p>
          <a:p>
            <a:r>
              <a:rPr lang="pl-PL" dirty="0">
                <a:hlinkClick r:id="rId5"/>
              </a:rPr>
              <a:t>Centrum wiedzy - Praktyczna i transparentna komunikacja wewnątrzfirmowa, czyli jak nie przesadzić w żadną stronę? - Strefa Managera</a:t>
            </a:r>
            <a:endParaRPr lang="pl-PL" dirty="0"/>
          </a:p>
          <a:p>
            <a:endParaRPr lang="pl-PL" dirty="0"/>
          </a:p>
          <a:p>
            <a:endParaRPr lang="en-GB" dirty="0"/>
          </a:p>
        </p:txBody>
      </p:sp>
      <p:sp>
        <p:nvSpPr>
          <p:cNvPr id="4" name="Symbol zastępczy numeru slajdu 3">
            <a:extLst>
              <a:ext uri="{FF2B5EF4-FFF2-40B4-BE49-F238E27FC236}">
                <a16:creationId xmlns:a16="http://schemas.microsoft.com/office/drawing/2014/main" id="{884EB90F-05E4-795D-9A4C-3351C1264A58}"/>
              </a:ext>
            </a:extLst>
          </p:cNvPr>
          <p:cNvSpPr>
            <a:spLocks noGrp="1"/>
          </p:cNvSpPr>
          <p:nvPr>
            <p:ph type="sldNum" sz="quarter" idx="10"/>
          </p:nvPr>
        </p:nvSpPr>
        <p:spPr/>
        <p:txBody>
          <a:bodyPr/>
          <a:lstStyle/>
          <a:p>
            <a:fld id="{EB4015AA-59F6-416B-87A6-8E3D940284E2}" type="slidenum">
              <a:rPr lang="pl-PL" smtClean="0"/>
              <a:pPr/>
              <a:t>18</a:t>
            </a:fld>
            <a:endParaRPr lang="pl-PL" dirty="0"/>
          </a:p>
        </p:txBody>
      </p:sp>
    </p:spTree>
    <p:extLst>
      <p:ext uri="{BB962C8B-B14F-4D97-AF65-F5344CB8AC3E}">
        <p14:creationId xmlns:p14="http://schemas.microsoft.com/office/powerpoint/2010/main" val="2181334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a:extLst>
              <a:ext uri="{FF2B5EF4-FFF2-40B4-BE49-F238E27FC236}">
                <a16:creationId xmlns:a16="http://schemas.microsoft.com/office/drawing/2014/main" id="{0CD17717-5751-F730-50BD-CBB39F57635A}"/>
              </a:ext>
            </a:extLst>
          </p:cNvPr>
          <p:cNvSpPr>
            <a:spLocks noGrp="1"/>
          </p:cNvSpPr>
          <p:nvPr>
            <p:ph type="title"/>
          </p:nvPr>
        </p:nvSpPr>
        <p:spPr/>
        <p:txBody>
          <a:bodyPr/>
          <a:lstStyle/>
          <a:p>
            <a:r>
              <a:rPr lang="pl-PL" dirty="0"/>
              <a:t>Dziękuję za uwagę</a:t>
            </a:r>
          </a:p>
        </p:txBody>
      </p:sp>
      <p:pic>
        <p:nvPicPr>
          <p:cNvPr id="2050" name="Picture 2" descr="Businessman struggles with bad communication as he talks through messy ...">
            <a:extLst>
              <a:ext uri="{FF2B5EF4-FFF2-40B4-BE49-F238E27FC236}">
                <a16:creationId xmlns:a16="http://schemas.microsoft.com/office/drawing/2014/main" id="{AB59D083-9492-0FFB-153D-1A35102EFAEA}"/>
              </a:ext>
            </a:extLst>
          </p:cNvPr>
          <p:cNvPicPr>
            <a:picLocks noGrp="1" noChangeAspect="1" noChangeArrowheads="1"/>
          </p:cNvPicPr>
          <p:nvPr>
            <p:ph type="pic" sz="quarter" idx="10"/>
          </p:nvPr>
        </p:nvPicPr>
        <p:blipFill>
          <a:blip r:embed="rId3">
            <a:extLst>
              <a:ext uri="{28A0092B-C50C-407E-A947-70E740481C1C}">
                <a14:useLocalDpi xmlns:a14="http://schemas.microsoft.com/office/drawing/2010/main" val="0"/>
              </a:ext>
            </a:extLst>
          </a:blip>
          <a:srcRect t="4680" b="468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994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12118C9C-56A6-4451-8007-C4E5EE3584FA}"/>
              </a:ext>
            </a:extLst>
          </p:cNvPr>
          <p:cNvSpPr>
            <a:spLocks noGrp="1"/>
          </p:cNvSpPr>
          <p:nvPr>
            <p:ph type="title"/>
          </p:nvPr>
        </p:nvSpPr>
        <p:spPr/>
        <p:txBody>
          <a:bodyPr/>
          <a:lstStyle/>
          <a:p>
            <a:r>
              <a:rPr lang="pl-PL" dirty="0"/>
              <a:t>Wstęp:</a:t>
            </a:r>
          </a:p>
        </p:txBody>
      </p:sp>
      <p:sp>
        <p:nvSpPr>
          <p:cNvPr id="6" name="Symbol zastępczy zawartości 5">
            <a:extLst>
              <a:ext uri="{FF2B5EF4-FFF2-40B4-BE49-F238E27FC236}">
                <a16:creationId xmlns:a16="http://schemas.microsoft.com/office/drawing/2014/main" id="{2AC9AC38-9DEA-4AE6-A16D-10E49FAEB80E}"/>
              </a:ext>
            </a:extLst>
          </p:cNvPr>
          <p:cNvSpPr>
            <a:spLocks noGrp="1"/>
          </p:cNvSpPr>
          <p:nvPr>
            <p:ph idx="1"/>
          </p:nvPr>
        </p:nvSpPr>
        <p:spPr/>
        <p:txBody>
          <a:bodyPr/>
          <a:lstStyle/>
          <a:p>
            <a:r>
              <a:rPr lang="pl-PL" dirty="0"/>
              <a:t>Komunikacja wewnętrzna </a:t>
            </a:r>
            <a:r>
              <a:rPr lang="pl-PL" b="1" dirty="0"/>
              <a:t>często bywa niedoceniana lub wręcz pomijana w procesie komunikacji</a:t>
            </a:r>
            <a:r>
              <a:rPr lang="pl-PL" dirty="0"/>
              <a:t>. Wielu szefów instytucji uważa, że informowanie pracowników o decyzjach ważnych dla rozwoju firmy czy instytucji nie jest konieczne. </a:t>
            </a:r>
          </a:p>
          <a:p>
            <a:r>
              <a:rPr lang="pl-PL" dirty="0"/>
              <a:t>Zdarza się, że </a:t>
            </a:r>
            <a:r>
              <a:rPr lang="pl-PL" b="1" dirty="0"/>
              <a:t>kierownictwo milczy </a:t>
            </a:r>
            <a:r>
              <a:rPr lang="pl-PL" dirty="0"/>
              <a:t>– zwłaszcza wtedy, gdy firmę dopada kryzys. Skupia się np. na komunikowaniu z tzw. otoczeniem zewnętrznym (opinia społeczna, media), kompletnie zapominając lub lekceważąc potrzebę poinformowania pracowników o tym, co się dzieje. </a:t>
            </a:r>
          </a:p>
          <a:p>
            <a:r>
              <a:rPr lang="pl-PL" dirty="0"/>
              <a:t>Wtedy oprócz zagrożenia z zewnątrz, możemy mieć do czynienia z wewnętrznym źródłem, które (często nieświadomie) może potęgować przebieg sytuacji kryzysowej.</a:t>
            </a:r>
          </a:p>
          <a:p>
            <a:endParaRPr lang="pl-PL" dirty="0"/>
          </a:p>
        </p:txBody>
      </p:sp>
      <p:sp>
        <p:nvSpPr>
          <p:cNvPr id="4" name="Symbol zastępczy daty 3">
            <a:extLst>
              <a:ext uri="{FF2B5EF4-FFF2-40B4-BE49-F238E27FC236}">
                <a16:creationId xmlns:a16="http://schemas.microsoft.com/office/drawing/2014/main" id="{D315552F-3A1D-4DE6-AEF3-01B8E89D2ADE}"/>
              </a:ext>
            </a:extLst>
          </p:cNvPr>
          <p:cNvSpPr>
            <a:spLocks noGrp="1"/>
          </p:cNvSpPr>
          <p:nvPr>
            <p:ph type="dt" sz="half" idx="4294967295"/>
          </p:nvPr>
        </p:nvSpPr>
        <p:spPr>
          <a:xfrm>
            <a:off x="8891588" y="539750"/>
            <a:ext cx="1800225" cy="366713"/>
          </a:xfrm>
          <a:prstGeom prst="rect">
            <a:avLst/>
          </a:prstGeom>
        </p:spPr>
        <p:txBody>
          <a:bodyPr/>
          <a:lstStyle/>
          <a:p>
            <a:fld id="{D857886D-A165-4D54-8DB0-CE6586ECA8EC}" type="datetime1">
              <a:rPr lang="pl-PL" smtClean="0"/>
              <a:t>22.06.2025</a:t>
            </a:fld>
            <a:endParaRPr lang="pl-PL" dirty="0"/>
          </a:p>
        </p:txBody>
      </p:sp>
    </p:spTree>
    <p:extLst>
      <p:ext uri="{BB962C8B-B14F-4D97-AF65-F5344CB8AC3E}">
        <p14:creationId xmlns:p14="http://schemas.microsoft.com/office/powerpoint/2010/main" val="3852992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ytuł 10">
            <a:extLst>
              <a:ext uri="{FF2B5EF4-FFF2-40B4-BE49-F238E27FC236}">
                <a16:creationId xmlns:a16="http://schemas.microsoft.com/office/drawing/2014/main" id="{56D39C55-7AA3-7040-B077-14B2D470B74D}"/>
              </a:ext>
            </a:extLst>
          </p:cNvPr>
          <p:cNvSpPr>
            <a:spLocks noGrp="1"/>
          </p:cNvSpPr>
          <p:nvPr>
            <p:ph type="ctrTitle"/>
          </p:nvPr>
        </p:nvSpPr>
        <p:spPr/>
        <p:txBody>
          <a:bodyPr/>
          <a:lstStyle/>
          <a:p>
            <a:r>
              <a:rPr lang="pl-PL" dirty="0"/>
              <a:t>Komunikacja wewnętrzna</a:t>
            </a:r>
          </a:p>
        </p:txBody>
      </p:sp>
      <p:pic>
        <p:nvPicPr>
          <p:cNvPr id="1028" name="Picture 4" descr="Komunikacja wewnętrzna: eliksir dobrej organizacji. Jak go przyrządzić ...">
            <a:extLst>
              <a:ext uri="{FF2B5EF4-FFF2-40B4-BE49-F238E27FC236}">
                <a16:creationId xmlns:a16="http://schemas.microsoft.com/office/drawing/2014/main" id="{5C5E18C5-D0BE-E030-C928-B530BF3B074D}"/>
              </a:ext>
            </a:extLst>
          </p:cNvPr>
          <p:cNvPicPr>
            <a:picLocks noGrp="1" noChangeAspect="1" noChangeArrowheads="1"/>
          </p:cNvPicPr>
          <p:nvPr>
            <p:ph type="pic" sz="quarter" idx="10"/>
          </p:nvPr>
        </p:nvPicPr>
        <p:blipFill rotWithShape="1">
          <a:blip r:embed="rId3">
            <a:extLst>
              <a:ext uri="{28A0092B-C50C-407E-A947-70E740481C1C}">
                <a14:useLocalDpi xmlns:a14="http://schemas.microsoft.com/office/drawing/2010/main" val="0"/>
              </a:ext>
            </a:extLst>
          </a:blip>
          <a:srcRect l="10533" r="8734"/>
          <a:stretch>
            <a:fillRect/>
          </a:stretch>
        </p:blipFill>
        <p:spPr bwMode="auto">
          <a:xfrm>
            <a:off x="577761" y="395461"/>
            <a:ext cx="9536289" cy="3635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684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09E0590-4932-C253-F74C-A1610CC1F1E2}"/>
              </a:ext>
            </a:extLst>
          </p:cNvPr>
          <p:cNvSpPr>
            <a:spLocks noGrp="1"/>
          </p:cNvSpPr>
          <p:nvPr>
            <p:ph type="title"/>
          </p:nvPr>
        </p:nvSpPr>
        <p:spPr/>
        <p:txBody>
          <a:bodyPr/>
          <a:lstStyle/>
          <a:p>
            <a:r>
              <a:rPr lang="pl-PL" dirty="0"/>
              <a:t>Czym jest komunikacja wewnętrzna?</a:t>
            </a:r>
            <a:endParaRPr lang="en-GB" dirty="0"/>
          </a:p>
        </p:txBody>
      </p:sp>
      <p:sp>
        <p:nvSpPr>
          <p:cNvPr id="3" name="Symbol zastępczy zawartości 2">
            <a:extLst>
              <a:ext uri="{FF2B5EF4-FFF2-40B4-BE49-F238E27FC236}">
                <a16:creationId xmlns:a16="http://schemas.microsoft.com/office/drawing/2014/main" id="{94556C3A-C847-7B90-F798-2ECDCE8FB0D4}"/>
              </a:ext>
            </a:extLst>
          </p:cNvPr>
          <p:cNvSpPr>
            <a:spLocks noGrp="1"/>
          </p:cNvSpPr>
          <p:nvPr>
            <p:ph idx="1"/>
          </p:nvPr>
        </p:nvSpPr>
        <p:spPr/>
        <p:txBody>
          <a:bodyPr>
            <a:normAutofit/>
          </a:bodyPr>
          <a:lstStyle/>
          <a:p>
            <a:r>
              <a:rPr lang="pl-PL" dirty="0"/>
              <a:t>Komunikacja wewnętrzna to nie tylko zwykła wymiana informacji. </a:t>
            </a:r>
            <a:r>
              <a:rPr lang="pl-PL" b="1" dirty="0"/>
              <a:t>To sposób w jaki informacja krąży po instytucji.</a:t>
            </a:r>
            <a:r>
              <a:rPr lang="pl-PL" dirty="0"/>
              <a:t> Obrazowo można ją porównać do krwiobiegu. Od jego stanu, jakości, zależy efektywność i witalność organizmu, czyli organizacji i jej pracowników.</a:t>
            </a:r>
          </a:p>
          <a:p>
            <a:r>
              <a:rPr lang="pl-PL" dirty="0"/>
              <a:t>Kiedyś uważano, że zorganizowana komunikacja wewnętrzna ma sens dopiero wtedy, gdy firma/instytucja liczy powyżej 300 osób. Sądzono, że w mniejszych zespołach doskonale sprawdza się komunikacja bezpośrednia. Tyle tylko, że komunikacja bezpośrednia odbywała się z reguły w poziomie, pomiędzy pracownikami. Rodziła do tego plotki, ponieważ zwykle odbywała się na zasadzie korytarzowej wymiany informacji – zwłaszcza wtedy, gdy komunikaty płynące z góry, ze strony kierownictwa, były niewystarczająca. </a:t>
            </a:r>
            <a:r>
              <a:rPr lang="pl-PL" b="1" dirty="0"/>
              <a:t>Bez względu na liczbę zatrudnionych pracowników, powinni być oni informowani o sprawach kluczowych dla nich, firmy w której pracują czy o kryzysie, w który firma jest zaangażowana.</a:t>
            </a:r>
          </a:p>
          <a:p>
            <a:endParaRPr lang="en-GB" dirty="0"/>
          </a:p>
        </p:txBody>
      </p:sp>
      <p:sp>
        <p:nvSpPr>
          <p:cNvPr id="4" name="Symbol zastępczy numeru slajdu 3">
            <a:extLst>
              <a:ext uri="{FF2B5EF4-FFF2-40B4-BE49-F238E27FC236}">
                <a16:creationId xmlns:a16="http://schemas.microsoft.com/office/drawing/2014/main" id="{98C1A604-EEFE-3AD4-16A6-A97DE26B1CD2}"/>
              </a:ext>
            </a:extLst>
          </p:cNvPr>
          <p:cNvSpPr>
            <a:spLocks noGrp="1"/>
          </p:cNvSpPr>
          <p:nvPr>
            <p:ph type="sldNum" sz="quarter" idx="10"/>
          </p:nvPr>
        </p:nvSpPr>
        <p:spPr/>
        <p:txBody>
          <a:bodyPr/>
          <a:lstStyle/>
          <a:p>
            <a:fld id="{EB4015AA-59F6-416B-87A6-8E3D940284E2}" type="slidenum">
              <a:rPr lang="pl-PL" smtClean="0"/>
              <a:pPr/>
              <a:t>4</a:t>
            </a:fld>
            <a:endParaRPr lang="pl-PL" dirty="0"/>
          </a:p>
        </p:txBody>
      </p:sp>
    </p:spTree>
    <p:extLst>
      <p:ext uri="{BB962C8B-B14F-4D97-AF65-F5344CB8AC3E}">
        <p14:creationId xmlns:p14="http://schemas.microsoft.com/office/powerpoint/2010/main" val="3842847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9A8E125-346D-EE17-6DD7-AFF46ABEB82F}"/>
              </a:ext>
            </a:extLst>
          </p:cNvPr>
          <p:cNvSpPr>
            <a:spLocks noGrp="1"/>
          </p:cNvSpPr>
          <p:nvPr>
            <p:ph type="title"/>
          </p:nvPr>
        </p:nvSpPr>
        <p:spPr/>
        <p:txBody>
          <a:bodyPr/>
          <a:lstStyle/>
          <a:p>
            <a:r>
              <a:rPr lang="pl-PL" dirty="0"/>
              <a:t>Zalety komunikacji wewnętrznej:</a:t>
            </a:r>
            <a:endParaRPr lang="en-GB" dirty="0"/>
          </a:p>
        </p:txBody>
      </p:sp>
      <p:sp>
        <p:nvSpPr>
          <p:cNvPr id="3" name="Symbol zastępczy zawartości 2">
            <a:extLst>
              <a:ext uri="{FF2B5EF4-FFF2-40B4-BE49-F238E27FC236}">
                <a16:creationId xmlns:a16="http://schemas.microsoft.com/office/drawing/2014/main" id="{EF8B1822-D49C-B9F0-C2DE-CF9363CB33A9}"/>
              </a:ext>
            </a:extLst>
          </p:cNvPr>
          <p:cNvSpPr>
            <a:spLocks noGrp="1"/>
          </p:cNvSpPr>
          <p:nvPr>
            <p:ph idx="1"/>
          </p:nvPr>
        </p:nvSpPr>
        <p:spPr/>
        <p:txBody>
          <a:bodyPr/>
          <a:lstStyle/>
          <a:p>
            <a:r>
              <a:rPr lang="pl-PL" dirty="0"/>
              <a:t>Skuteczna komunikacja wewnętrzna może zachęcać pracowników do </a:t>
            </a:r>
            <a:r>
              <a:rPr lang="pl-PL" b="1" dirty="0"/>
              <a:t>aktywnego uczestnictwa w procesie identyfikacji i zgłaszania ryzyka</a:t>
            </a:r>
            <a:r>
              <a:rPr lang="pl-PL" dirty="0"/>
              <a:t>. </a:t>
            </a:r>
          </a:p>
          <a:p>
            <a:r>
              <a:rPr lang="pl-PL" dirty="0"/>
              <a:t>Tworzenie kanałów komunikacyjnych, w których pracownicy mogą wyrażać swoje obawy i sugestie, przyczynia się do </a:t>
            </a:r>
            <a:r>
              <a:rPr lang="pl-PL" b="1" dirty="0"/>
              <a:t>wczesnego wykrywania potencjalnych zagrożeń</a:t>
            </a:r>
            <a:r>
              <a:rPr lang="pl-PL" dirty="0"/>
              <a:t>. </a:t>
            </a:r>
          </a:p>
          <a:p>
            <a:r>
              <a:rPr lang="pl-PL" dirty="0"/>
              <a:t>Umożliwia też organizowanie szkoleń i warsztatów dotyczących zarządzania ryzykiem. Pracownicy mogą być informowani o najlepszych praktykach, procedurach i narzędziach służących identyfikacji, ocenie i redukcji ryzyka.</a:t>
            </a:r>
          </a:p>
          <a:p>
            <a:endParaRPr lang="en-GB" dirty="0"/>
          </a:p>
        </p:txBody>
      </p:sp>
      <p:sp>
        <p:nvSpPr>
          <p:cNvPr id="4" name="Symbol zastępczy numeru slajdu 3">
            <a:extLst>
              <a:ext uri="{FF2B5EF4-FFF2-40B4-BE49-F238E27FC236}">
                <a16:creationId xmlns:a16="http://schemas.microsoft.com/office/drawing/2014/main" id="{923352F0-CA20-7199-4900-28925EE312DB}"/>
              </a:ext>
            </a:extLst>
          </p:cNvPr>
          <p:cNvSpPr>
            <a:spLocks noGrp="1"/>
          </p:cNvSpPr>
          <p:nvPr>
            <p:ph type="sldNum" sz="quarter" idx="10"/>
          </p:nvPr>
        </p:nvSpPr>
        <p:spPr/>
        <p:txBody>
          <a:bodyPr/>
          <a:lstStyle/>
          <a:p>
            <a:fld id="{EB4015AA-59F6-416B-87A6-8E3D940284E2}" type="slidenum">
              <a:rPr lang="pl-PL" smtClean="0"/>
              <a:pPr/>
              <a:t>5</a:t>
            </a:fld>
            <a:endParaRPr lang="pl-PL" dirty="0"/>
          </a:p>
        </p:txBody>
      </p:sp>
    </p:spTree>
    <p:extLst>
      <p:ext uri="{BB962C8B-B14F-4D97-AF65-F5344CB8AC3E}">
        <p14:creationId xmlns:p14="http://schemas.microsoft.com/office/powerpoint/2010/main" val="4212321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939CE09-F06B-4647-9912-01DC809B2B41}"/>
              </a:ext>
            </a:extLst>
          </p:cNvPr>
          <p:cNvSpPr>
            <a:spLocks noGrp="1"/>
          </p:cNvSpPr>
          <p:nvPr>
            <p:ph type="title"/>
          </p:nvPr>
        </p:nvSpPr>
        <p:spPr/>
        <p:txBody>
          <a:bodyPr/>
          <a:lstStyle/>
          <a:p>
            <a:r>
              <a:rPr lang="pl-PL" dirty="0"/>
              <a:t>Należy pamiętać, że </a:t>
            </a:r>
          </a:p>
        </p:txBody>
      </p:sp>
      <p:sp>
        <p:nvSpPr>
          <p:cNvPr id="3" name="Symbol zastępczy zawartości 2">
            <a:extLst>
              <a:ext uri="{FF2B5EF4-FFF2-40B4-BE49-F238E27FC236}">
                <a16:creationId xmlns:a16="http://schemas.microsoft.com/office/drawing/2014/main" id="{5774AC62-8E1C-4C6E-B44D-4B59AE83A2E7}"/>
              </a:ext>
            </a:extLst>
          </p:cNvPr>
          <p:cNvSpPr>
            <a:spLocks noGrp="1"/>
          </p:cNvSpPr>
          <p:nvPr>
            <p:ph sz="half" idx="1"/>
          </p:nvPr>
        </p:nvSpPr>
        <p:spPr/>
        <p:txBody>
          <a:bodyPr/>
          <a:lstStyle/>
          <a:p>
            <a:pPr>
              <a:buFont typeface="Arial" panose="020B0604020202020204" pitchFamily="34" charset="0"/>
              <a:buChar char="•"/>
            </a:pPr>
            <a:r>
              <a:rPr lang="pl-PL" b="1" dirty="0"/>
              <a:t>brak lub źle prowadzona komunikacja wewnętrzna może być jedną z przyczyn powstawania kryzysów – także wizerunkowych. </a:t>
            </a:r>
            <a:r>
              <a:rPr lang="pl-PL" dirty="0"/>
              <a:t>Natomiast kiedy już kryzys trwa, to m.in. ona decyduje o tym, czy da się go szybko opanować, czy kryzys będzie się zaostrzać.</a:t>
            </a:r>
          </a:p>
          <a:p>
            <a:pPr>
              <a:buFont typeface="Arial" panose="020B0604020202020204" pitchFamily="34" charset="0"/>
              <a:buChar char="•"/>
            </a:pPr>
            <a:endParaRPr lang="pl-PL" dirty="0"/>
          </a:p>
        </p:txBody>
      </p:sp>
      <p:sp>
        <p:nvSpPr>
          <p:cNvPr id="5" name="Symbol zastępczy numeru slajdu 4">
            <a:extLst>
              <a:ext uri="{FF2B5EF4-FFF2-40B4-BE49-F238E27FC236}">
                <a16:creationId xmlns:a16="http://schemas.microsoft.com/office/drawing/2014/main" id="{CA23CD72-CE85-40C5-BC6D-D9D4A0A40B4A}"/>
              </a:ext>
            </a:extLst>
          </p:cNvPr>
          <p:cNvSpPr>
            <a:spLocks noGrp="1"/>
          </p:cNvSpPr>
          <p:nvPr>
            <p:ph type="sldNum" sz="quarter" idx="10"/>
          </p:nvPr>
        </p:nvSpPr>
        <p:spPr/>
        <p:txBody>
          <a:bodyPr/>
          <a:lstStyle/>
          <a:p>
            <a:fld id="{EB4015AA-59F6-416B-87A6-8E3D940284E2}" type="slidenum">
              <a:rPr lang="pl-PL" smtClean="0"/>
              <a:pPr/>
              <a:t>6</a:t>
            </a:fld>
            <a:endParaRPr lang="pl-PL" dirty="0"/>
          </a:p>
        </p:txBody>
      </p:sp>
      <p:sp>
        <p:nvSpPr>
          <p:cNvPr id="6" name="Symbol zastępczy obrazu 5">
            <a:extLst>
              <a:ext uri="{FF2B5EF4-FFF2-40B4-BE49-F238E27FC236}">
                <a16:creationId xmlns:a16="http://schemas.microsoft.com/office/drawing/2014/main" id="{3CA81960-2E7C-A140-11DC-6B988E756C27}"/>
              </a:ext>
            </a:extLst>
          </p:cNvPr>
          <p:cNvSpPr>
            <a:spLocks noGrp="1"/>
          </p:cNvSpPr>
          <p:nvPr>
            <p:ph type="pic" sz="quarter" idx="11"/>
          </p:nvPr>
        </p:nvSpPr>
        <p:spPr/>
        <p:txBody>
          <a:bodyPr/>
          <a:lstStyle/>
          <a:p>
            <a:endParaRPr lang="en-GB"/>
          </a:p>
        </p:txBody>
      </p:sp>
      <p:pic>
        <p:nvPicPr>
          <p:cNvPr id="3074" name="Picture 2" descr="Download Miscommunication Poster Design Wallpaper | Wallpapers.com">
            <a:extLst>
              <a:ext uri="{FF2B5EF4-FFF2-40B4-BE49-F238E27FC236}">
                <a16:creationId xmlns:a16="http://schemas.microsoft.com/office/drawing/2014/main" id="{BE892D48-96F0-0722-30B8-63CA9C7D0D5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100" r="27263"/>
          <a:stretch>
            <a:fillRect/>
          </a:stretch>
        </p:blipFill>
        <p:spPr bwMode="auto">
          <a:xfrm>
            <a:off x="-382" y="773112"/>
            <a:ext cx="4986339" cy="6013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4201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0E8D419-3551-3B4E-993E-483375C79013}"/>
              </a:ext>
            </a:extLst>
          </p:cNvPr>
          <p:cNvSpPr>
            <a:spLocks noGrp="1"/>
          </p:cNvSpPr>
          <p:nvPr>
            <p:ph type="title"/>
          </p:nvPr>
        </p:nvSpPr>
        <p:spPr/>
        <p:txBody>
          <a:bodyPr/>
          <a:lstStyle/>
          <a:p>
            <a:r>
              <a:rPr lang="pl-PL" dirty="0"/>
              <a:t>Dlaczego pracownik powinien być dobrze poinformowany?</a:t>
            </a:r>
            <a:endParaRPr lang="en-GB" dirty="0"/>
          </a:p>
        </p:txBody>
      </p:sp>
      <p:sp>
        <p:nvSpPr>
          <p:cNvPr id="3" name="Symbol zastępczy zawartości 2">
            <a:extLst>
              <a:ext uri="{FF2B5EF4-FFF2-40B4-BE49-F238E27FC236}">
                <a16:creationId xmlns:a16="http://schemas.microsoft.com/office/drawing/2014/main" id="{5976F883-D0F6-2C72-9D6F-FCD41613601D}"/>
              </a:ext>
            </a:extLst>
          </p:cNvPr>
          <p:cNvSpPr>
            <a:spLocks noGrp="1"/>
          </p:cNvSpPr>
          <p:nvPr>
            <p:ph idx="1"/>
          </p:nvPr>
        </p:nvSpPr>
        <p:spPr>
          <a:xfrm>
            <a:off x="1025525" y="2339835"/>
            <a:ext cx="8640382" cy="4680002"/>
          </a:xfrm>
        </p:spPr>
        <p:txBody>
          <a:bodyPr/>
          <a:lstStyle/>
          <a:p>
            <a:r>
              <a:rPr lang="pl-PL" dirty="0"/>
              <a:t>Żeby nie musiał się niczego domyślać, tworzyć informacji na podstawie plotek korytarzowych czy strzępków danych. Należy pamiętać, że tak naprawdę </a:t>
            </a:r>
            <a:r>
              <a:rPr lang="pl-PL" b="1" dirty="0"/>
              <a:t>każda osoba zatrudniona w danej instytucji jest jej PR-</a:t>
            </a:r>
            <a:r>
              <a:rPr lang="pl-PL" b="1" dirty="0" err="1"/>
              <a:t>owcem</a:t>
            </a:r>
            <a:r>
              <a:rPr lang="pl-PL" dirty="0"/>
              <a:t> i od tego jak postrzega firmę jak się w niej czuje, często zależy wizerunek instytucji na zewnątrz. Poza tym </a:t>
            </a:r>
            <a:r>
              <a:rPr lang="pl-PL" b="1" dirty="0"/>
              <a:t>osoby z danej instytucji, przekazujące informacje na jej temat, zawsze są postrzegane przez otoczenie zewnętrzne jako najbardziej wiarygodne</a:t>
            </a:r>
            <a:r>
              <a:rPr lang="pl-PL" dirty="0"/>
              <a:t>. Z racji zatrudnienia mają dostęp do unikalnej wiedzy na temat instytucji. Niedoinformowane i sfrustrowane mogą skutecznie zaszkodzić. </a:t>
            </a:r>
            <a:r>
              <a:rPr lang="pl-PL" b="1" dirty="0"/>
              <a:t>Marketing szeptany</a:t>
            </a:r>
            <a:r>
              <a:rPr lang="pl-PL" dirty="0"/>
              <a:t> odgrywa duże znaczenie nie tylko w budowaniu wizerunku instytucji, ale także w walce z kryzysami.</a:t>
            </a:r>
          </a:p>
          <a:p>
            <a:endParaRPr lang="en-GB" dirty="0"/>
          </a:p>
        </p:txBody>
      </p:sp>
      <p:sp>
        <p:nvSpPr>
          <p:cNvPr id="4" name="Symbol zastępczy numeru slajdu 3">
            <a:extLst>
              <a:ext uri="{FF2B5EF4-FFF2-40B4-BE49-F238E27FC236}">
                <a16:creationId xmlns:a16="http://schemas.microsoft.com/office/drawing/2014/main" id="{9D7CA981-57C4-3E76-9176-4503A4137387}"/>
              </a:ext>
            </a:extLst>
          </p:cNvPr>
          <p:cNvSpPr>
            <a:spLocks noGrp="1"/>
          </p:cNvSpPr>
          <p:nvPr>
            <p:ph type="sldNum" sz="quarter" idx="10"/>
          </p:nvPr>
        </p:nvSpPr>
        <p:spPr/>
        <p:txBody>
          <a:bodyPr/>
          <a:lstStyle/>
          <a:p>
            <a:fld id="{EB4015AA-59F6-416B-87A6-8E3D940284E2}" type="slidenum">
              <a:rPr lang="pl-PL" smtClean="0"/>
              <a:pPr/>
              <a:t>7</a:t>
            </a:fld>
            <a:endParaRPr lang="pl-PL" dirty="0"/>
          </a:p>
        </p:txBody>
      </p:sp>
    </p:spTree>
    <p:extLst>
      <p:ext uri="{BB962C8B-B14F-4D97-AF65-F5344CB8AC3E}">
        <p14:creationId xmlns:p14="http://schemas.microsoft.com/office/powerpoint/2010/main" val="1690050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19CDA076-E5B8-7924-5E97-6184C3BE370C}"/>
              </a:ext>
            </a:extLst>
          </p:cNvPr>
          <p:cNvSpPr>
            <a:spLocks noGrp="1"/>
          </p:cNvSpPr>
          <p:nvPr>
            <p:ph type="title"/>
          </p:nvPr>
        </p:nvSpPr>
        <p:spPr/>
        <p:txBody>
          <a:bodyPr/>
          <a:lstStyle/>
          <a:p>
            <a:r>
              <a:rPr lang="pl-PL" dirty="0"/>
              <a:t>Komunikacja korytarzowa - plotki i domysły</a:t>
            </a:r>
            <a:endParaRPr lang="en-GB" dirty="0"/>
          </a:p>
        </p:txBody>
      </p:sp>
      <p:sp>
        <p:nvSpPr>
          <p:cNvPr id="3" name="Symbol zastępczy zawartości 2">
            <a:extLst>
              <a:ext uri="{FF2B5EF4-FFF2-40B4-BE49-F238E27FC236}">
                <a16:creationId xmlns:a16="http://schemas.microsoft.com/office/drawing/2014/main" id="{A8E5493D-1822-28F6-2225-AD168B4E5EDA}"/>
              </a:ext>
            </a:extLst>
          </p:cNvPr>
          <p:cNvSpPr>
            <a:spLocks noGrp="1"/>
          </p:cNvSpPr>
          <p:nvPr>
            <p:ph sz="half" idx="1"/>
          </p:nvPr>
        </p:nvSpPr>
        <p:spPr>
          <a:xfrm>
            <a:off x="521370" y="1619597"/>
            <a:ext cx="4968552" cy="5040258"/>
          </a:xfrm>
        </p:spPr>
        <p:txBody>
          <a:bodyPr>
            <a:normAutofit/>
          </a:bodyPr>
          <a:lstStyle/>
          <a:p>
            <a:r>
              <a:rPr lang="pl-PL" sz="2000" dirty="0"/>
              <a:t>Kierownictwo instytucji nie może dopuścić do sytuacji, kiedy pracownicy dowiadują się z mediów np. o trudnej sytuacji finansowej, restrukturyzacji, zamianach kadrowych itp. Bez komunikacji wewnętrznej będzie królowała plotka i domysły – jednym słowem </a:t>
            </a:r>
            <a:r>
              <a:rPr lang="pl-PL" sz="2000" b="1" dirty="0"/>
              <a:t>„komunikacja korytarzowa”</a:t>
            </a:r>
            <a:r>
              <a:rPr lang="pl-PL" sz="2000" dirty="0"/>
              <a:t>. </a:t>
            </a:r>
          </a:p>
          <a:p>
            <a:r>
              <a:rPr lang="pl-PL" sz="2000" dirty="0"/>
              <a:t>Niewiedza rodzi niepewność i frustrację, a to po pierwsze nie sprzyja efektywnej pracy, po drugie może spowodować, że pracownicy będą chcieli podzielić się wiedzą np. z mediami, co w naturalny sposób prowadzi do kryzysu wizerunkowego.</a:t>
            </a:r>
          </a:p>
          <a:p>
            <a:endParaRPr lang="en-GB" dirty="0"/>
          </a:p>
        </p:txBody>
      </p:sp>
      <p:sp>
        <p:nvSpPr>
          <p:cNvPr id="4" name="Symbol zastępczy numeru slajdu 3">
            <a:extLst>
              <a:ext uri="{FF2B5EF4-FFF2-40B4-BE49-F238E27FC236}">
                <a16:creationId xmlns:a16="http://schemas.microsoft.com/office/drawing/2014/main" id="{E0C8C027-1562-267B-5A36-E78C87261A05}"/>
              </a:ext>
            </a:extLst>
          </p:cNvPr>
          <p:cNvSpPr>
            <a:spLocks noGrp="1"/>
          </p:cNvSpPr>
          <p:nvPr>
            <p:ph type="sldNum" sz="quarter" idx="10"/>
          </p:nvPr>
        </p:nvSpPr>
        <p:spPr/>
        <p:txBody>
          <a:bodyPr/>
          <a:lstStyle/>
          <a:p>
            <a:fld id="{EB4015AA-59F6-416B-87A6-8E3D940284E2}" type="slidenum">
              <a:rPr lang="pl-PL" smtClean="0"/>
              <a:pPr/>
              <a:t>8</a:t>
            </a:fld>
            <a:endParaRPr lang="pl-PL" dirty="0"/>
          </a:p>
        </p:txBody>
      </p:sp>
      <p:pic>
        <p:nvPicPr>
          <p:cNvPr id="4098" name="Picture 2" descr="Gossip and Rumors in the Workplace: Three Things You Can Do To Stop ...">
            <a:extLst>
              <a:ext uri="{FF2B5EF4-FFF2-40B4-BE49-F238E27FC236}">
                <a16:creationId xmlns:a16="http://schemas.microsoft.com/office/drawing/2014/main" id="{EB842C95-2F73-05FC-213F-C48E91A4170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921970" y="2917653"/>
            <a:ext cx="4048125" cy="268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576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B5DE2E-8E40-A60D-306C-139A783E5992}"/>
              </a:ext>
            </a:extLst>
          </p:cNvPr>
          <p:cNvSpPr>
            <a:spLocks noGrp="1"/>
          </p:cNvSpPr>
          <p:nvPr>
            <p:ph type="title"/>
          </p:nvPr>
        </p:nvSpPr>
        <p:spPr>
          <a:xfrm>
            <a:off x="1025525" y="899836"/>
            <a:ext cx="8640381" cy="1080001"/>
          </a:xfrm>
        </p:spPr>
        <p:txBody>
          <a:bodyPr anchor="t">
            <a:normAutofit/>
          </a:bodyPr>
          <a:lstStyle/>
          <a:p>
            <a:r>
              <a:rPr lang="pl-PL" dirty="0"/>
              <a:t>Ważne punkty:</a:t>
            </a:r>
            <a:endParaRPr lang="en-GB" dirty="0"/>
          </a:p>
        </p:txBody>
      </p:sp>
      <p:sp>
        <p:nvSpPr>
          <p:cNvPr id="4" name="Symbol zastępczy numeru slajdu 3">
            <a:extLst>
              <a:ext uri="{FF2B5EF4-FFF2-40B4-BE49-F238E27FC236}">
                <a16:creationId xmlns:a16="http://schemas.microsoft.com/office/drawing/2014/main" id="{17A074A9-EA66-74C2-4948-FCFDC0EB42A1}"/>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9</a:t>
            </a:fld>
            <a:endParaRPr lang="pl-PL" sz="300"/>
          </a:p>
        </p:txBody>
      </p:sp>
      <p:graphicFrame>
        <p:nvGraphicFramePr>
          <p:cNvPr id="6" name="Symbol zastępczy zawartości 2">
            <a:extLst>
              <a:ext uri="{FF2B5EF4-FFF2-40B4-BE49-F238E27FC236}">
                <a16:creationId xmlns:a16="http://schemas.microsoft.com/office/drawing/2014/main" id="{E6818372-4557-E40F-871D-26C0EB902886}"/>
              </a:ext>
            </a:extLst>
          </p:cNvPr>
          <p:cNvGraphicFramePr>
            <a:graphicFrameLocks noGrp="1"/>
          </p:cNvGraphicFramePr>
          <p:nvPr>
            <p:ph idx="1"/>
            <p:extLst>
              <p:ext uri="{D42A27DB-BD31-4B8C-83A1-F6EECF244321}">
                <p14:modId xmlns:p14="http://schemas.microsoft.com/office/powerpoint/2010/main" val="3729334910"/>
              </p:ext>
            </p:extLst>
          </p:nvPr>
        </p:nvGraphicFramePr>
        <p:xfrm>
          <a:off x="1025907" y="1979837"/>
          <a:ext cx="8640382" cy="4680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325924"/>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743ADD6C1AA07458D9FC8BFF02CA0F4" ma:contentTypeVersion="3" ma:contentTypeDescription="Utwórz nowy dokument." ma:contentTypeScope="" ma:versionID="e9ccd9d4b7aa2468bc627926566c6cda">
  <xsd:schema xmlns:xsd="http://www.w3.org/2001/XMLSchema" xmlns:xs="http://www.w3.org/2001/XMLSchema" xmlns:p="http://schemas.microsoft.com/office/2006/metadata/properties" xmlns:ns2="d9adee57-69b9-453a-a8c6-3a3e6b09a743" targetNamespace="http://schemas.microsoft.com/office/2006/metadata/properties" ma:root="true" ma:fieldsID="4c29ad2cf598be8768faa1577d7ae2c1" ns2:_="">
    <xsd:import namespace="d9adee57-69b9-453a-a8c6-3a3e6b09a743"/>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adee57-69b9-453a-a8c6-3a3e6b09a7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CAABAAF-4499-41AB-9C50-E1BF80975BE3}"/>
</file>

<file path=customXml/itemProps2.xml><?xml version="1.0" encoding="utf-8"?>
<ds:datastoreItem xmlns:ds="http://schemas.openxmlformats.org/officeDocument/2006/customXml" ds:itemID="{6DDC110A-9776-417A-BE09-26107BEF519A}"/>
</file>

<file path=customXml/itemProps3.xml><?xml version="1.0" encoding="utf-8"?>
<ds:datastoreItem xmlns:ds="http://schemas.openxmlformats.org/officeDocument/2006/customXml" ds:itemID="{288B34B0-1A65-4DFC-877F-FBC562A27D05}"/>
</file>

<file path=docProps/app.xml><?xml version="1.0" encoding="utf-8"?>
<Properties xmlns="http://schemas.openxmlformats.org/officeDocument/2006/extended-properties" xmlns:vt="http://schemas.openxmlformats.org/officeDocument/2006/docPropsVTypes">
  <Template>Prezentacja z numerem strony</Template>
  <TotalTime>315</TotalTime>
  <Words>1532</Words>
  <Application>Microsoft Office PowerPoint</Application>
  <PresentationFormat>Niestandardowy</PresentationFormat>
  <Paragraphs>112</Paragraphs>
  <Slides>19</Slides>
  <Notes>5</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19</vt:i4>
      </vt:variant>
    </vt:vector>
  </HeadingPairs>
  <TitlesOfParts>
    <vt:vector size="23" baseType="lpstr">
      <vt:lpstr>Arial</vt:lpstr>
      <vt:lpstr>Calibri</vt:lpstr>
      <vt:lpstr>Open Sans</vt:lpstr>
      <vt:lpstr>Motyw pakietu Office</vt:lpstr>
      <vt:lpstr>Warsztat 9: Działania komunikacyjne w sytuacji kryzysowej - komunikacja wewnętrzna w warunkach kryzysu  Opracowała: dr Justyna Bagińska</vt:lpstr>
      <vt:lpstr>Wstęp:</vt:lpstr>
      <vt:lpstr>Komunikacja wewnętrzna</vt:lpstr>
      <vt:lpstr>Czym jest komunikacja wewnętrzna?</vt:lpstr>
      <vt:lpstr>Zalety komunikacji wewnętrznej:</vt:lpstr>
      <vt:lpstr>Należy pamiętać, że </vt:lpstr>
      <vt:lpstr>Dlaczego pracownik powinien być dobrze poinformowany?</vt:lpstr>
      <vt:lpstr>Komunikacja korytarzowa - plotki i domysły</vt:lpstr>
      <vt:lpstr>Ważne punkty:</vt:lpstr>
      <vt:lpstr>Kierunki komunikacji:</vt:lpstr>
      <vt:lpstr>Grupy docelowe komunikacji wewnętrznej pionowej w dół (przykłady):</vt:lpstr>
      <vt:lpstr>Prezentacja programu PowerPoint</vt:lpstr>
      <vt:lpstr>Jak tworzyć komunikaty wewnętrzne dla pracowników - zasady:</vt:lpstr>
      <vt:lpstr>Jak tworzyć komunikaty wewnętrzne dla pracowników – zasady (c.d.):</vt:lpstr>
      <vt:lpstr>Jak tworzyć komunikaty wewnętrzne dla pracowników – zasady (c.d.):</vt:lpstr>
      <vt:lpstr>Jak tworzyć komunikaty wewnętrzne dla pracowników – zasady (c.d.):</vt:lpstr>
      <vt:lpstr>Zadanie:</vt:lpstr>
      <vt:lpstr>Źródła:</vt:lpstr>
      <vt:lpstr>Dziękuję za uwagę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Sowiński Piotr</dc:creator>
  <cp:lastModifiedBy>Justyna Bagińska</cp:lastModifiedBy>
  <cp:revision>40</cp:revision>
  <dcterms:created xsi:type="dcterms:W3CDTF">2022-06-22T09:40:44Z</dcterms:created>
  <dcterms:modified xsi:type="dcterms:W3CDTF">2025-06-22T15:08:48Z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0x0101009743ADD6C1AA07458D9FC8BFF02CA0F4</vt:lpwstr>
  </property>
</Properties>
</file>